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8" r:id="rId3"/>
    <p:sldId id="299" r:id="rId4"/>
    <p:sldId id="300" r:id="rId5"/>
    <p:sldId id="310" r:id="rId6"/>
    <p:sldId id="301" r:id="rId7"/>
    <p:sldId id="311" r:id="rId8"/>
    <p:sldId id="261" r:id="rId9"/>
    <p:sldId id="302" r:id="rId10"/>
    <p:sldId id="312" r:id="rId11"/>
    <p:sldId id="303" r:id="rId12"/>
    <p:sldId id="313" r:id="rId13"/>
    <p:sldId id="304" r:id="rId14"/>
    <p:sldId id="314" r:id="rId15"/>
    <p:sldId id="265" r:id="rId16"/>
    <p:sldId id="305" r:id="rId17"/>
    <p:sldId id="315" r:id="rId18"/>
    <p:sldId id="267" r:id="rId19"/>
    <p:sldId id="306" r:id="rId20"/>
    <p:sldId id="316" r:id="rId21"/>
    <p:sldId id="307" r:id="rId22"/>
    <p:sldId id="317" r:id="rId23"/>
    <p:sldId id="308" r:id="rId24"/>
    <p:sldId id="318" r:id="rId25"/>
    <p:sldId id="309" r:id="rId26"/>
    <p:sldId id="319" r:id="rId27"/>
    <p:sldId id="273" r:id="rId28"/>
    <p:sldId id="320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4" d="100"/>
          <a:sy n="64" d="100"/>
        </p:scale>
        <p:origin x="-126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532586"/>
            <a:ext cx="7766936" cy="2518250"/>
          </a:xfrm>
        </p:spPr>
        <p:txBody>
          <a:bodyPr/>
          <a:lstStyle/>
          <a:p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</a:t>
            </a:r>
            <a:r>
              <a:rPr lang="ru-RU" dirty="0"/>
              <a:t> </a:t>
            </a:r>
            <a:r>
              <a:rPr lang="ru-RU" dirty="0" err="1"/>
              <a:t>құрылғыларындағы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8130228" cy="2325904"/>
          </a:xfrm>
        </p:spPr>
        <p:txBody>
          <a:bodyPr>
            <a:noAutofit/>
          </a:bodyPr>
          <a:lstStyle/>
          <a:p>
            <a:r>
              <a:rPr lang="ru-RU" sz="3600" dirty="0" err="1"/>
              <a:t>Автоматтандырылған</a:t>
            </a:r>
            <a:r>
              <a:rPr lang="ru-RU" sz="3600" dirty="0"/>
              <a:t> </a:t>
            </a:r>
            <a:r>
              <a:rPr lang="ru-RU" sz="3600" dirty="0" err="1"/>
              <a:t>басқару</a:t>
            </a:r>
            <a:r>
              <a:rPr lang="ru-RU" sz="3600" dirty="0"/>
              <a:t> </a:t>
            </a:r>
            <a:r>
              <a:rPr lang="ru-RU" sz="3600" dirty="0" err="1"/>
              <a:t>жүйесін</a:t>
            </a:r>
            <a:r>
              <a:rPr lang="ru-RU" sz="3600" dirty="0"/>
              <a:t> </a:t>
            </a:r>
            <a:r>
              <a:rPr lang="ru-RU" sz="3600" dirty="0" err="1"/>
              <a:t>құру</a:t>
            </a:r>
            <a:r>
              <a:rPr lang="ru-RU" sz="3600" dirty="0"/>
              <a:t> </a:t>
            </a:r>
            <a:r>
              <a:rPr lang="ru-RU" sz="3600" dirty="0" err="1"/>
              <a:t>принциптері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18304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принциптері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1"/>
            <a:ext cx="10937150" cy="411096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жабдықтауды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smtClean="0"/>
              <a:t>(АБЖ</a:t>
            </a:r>
            <a:r>
              <a:rPr lang="en-US" dirty="0" smtClean="0"/>
              <a:t>)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 smtClean="0"/>
              <a:t>жүктеме</a:t>
            </a:r>
            <a:r>
              <a:rPr lang="ru-RU" dirty="0" smtClean="0"/>
              <a:t> </a:t>
            </a:r>
            <a:r>
              <a:rPr lang="ru-RU" dirty="0" err="1"/>
              <a:t>орталығы</a:t>
            </a:r>
            <a:r>
              <a:rPr lang="ru-RU" dirty="0"/>
              <a:t> </a:t>
            </a:r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параметрлерін</a:t>
            </a:r>
            <a:r>
              <a:rPr lang="ru-RU" dirty="0"/>
              <a:t> </a:t>
            </a:r>
            <a:r>
              <a:rPr lang="ru-RU" dirty="0" err="1"/>
              <a:t>тұрақтандыру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оңтайлы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саласындағы</a:t>
            </a:r>
            <a:r>
              <a:rPr lang="ru-RU" dirty="0"/>
              <a:t> </a:t>
            </a:r>
            <a:r>
              <a:rPr lang="ru-RU" dirty="0" err="1"/>
              <a:t>қайталанатын</a:t>
            </a:r>
            <a:r>
              <a:rPr lang="ru-RU" dirty="0"/>
              <a:t> </a:t>
            </a:r>
            <a:r>
              <a:rPr lang="ru-RU" dirty="0" err="1"/>
              <a:t>операцияларды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аймағынан</a:t>
            </a:r>
            <a:r>
              <a:rPr lang="ru-RU" dirty="0"/>
              <a:t> </a:t>
            </a:r>
            <a:r>
              <a:rPr lang="ru-RU" dirty="0" err="1"/>
              <a:t>ауыстырылады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нұсқасын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 smtClean="0"/>
              <a:t>.</a:t>
            </a:r>
          </a:p>
          <a:p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процестерін</a:t>
            </a:r>
            <a:r>
              <a:rPr lang="ru-RU" dirty="0"/>
              <a:t> </a:t>
            </a:r>
            <a:r>
              <a:rPr lang="ru-RU" dirty="0" err="1"/>
              <a:t>оңтайлы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міндеттерімен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техникалық-экономикалық</a:t>
            </a:r>
            <a:r>
              <a:rPr lang="ru-RU" dirty="0"/>
              <a:t> </a:t>
            </a:r>
            <a:r>
              <a:rPr lang="ru-RU" dirty="0" err="1"/>
              <a:t>көрсеткіштерді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есептерді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,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бөлімшелердің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жоспарларын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жинау</a:t>
            </a:r>
            <a:r>
              <a:rPr lang="ru-RU" dirty="0"/>
              <a:t>,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берумен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міндеттер</a:t>
            </a:r>
            <a:r>
              <a:rPr lang="ru-RU" dirty="0"/>
              <a:t> де </a:t>
            </a:r>
            <a:r>
              <a:rPr lang="ru-RU" dirty="0" err="1" smtClean="0"/>
              <a:t>шешіледі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Әкімшілік-ұйымдастырушылық</a:t>
            </a:r>
            <a:r>
              <a:rPr lang="ru-RU" dirty="0" smtClean="0"/>
              <a:t> </a:t>
            </a:r>
            <a:r>
              <a:rPr lang="ru-RU" dirty="0" err="1"/>
              <a:t>мәселелерді</a:t>
            </a:r>
            <a:r>
              <a:rPr lang="ru-RU" dirty="0"/>
              <a:t> </a:t>
            </a:r>
            <a:r>
              <a:rPr lang="ru-RU" dirty="0" err="1"/>
              <a:t>шешуді</a:t>
            </a:r>
            <a:r>
              <a:rPr lang="ru-RU" dirty="0"/>
              <a:t> (</a:t>
            </a:r>
            <a:r>
              <a:rPr lang="ru-RU" dirty="0" err="1"/>
              <a:t>есеп</a:t>
            </a:r>
            <a:r>
              <a:rPr lang="ru-RU" dirty="0"/>
              <a:t>, </a:t>
            </a:r>
            <a:r>
              <a:rPr lang="ru-RU" dirty="0" err="1"/>
              <a:t>жоспарлау</a:t>
            </a:r>
            <a:r>
              <a:rPr lang="ru-RU" dirty="0"/>
              <a:t>,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процестерді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басқаруды</a:t>
            </a:r>
            <a:r>
              <a:rPr lang="ru-RU" dirty="0"/>
              <a:t> (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режимін</a:t>
            </a:r>
            <a:r>
              <a:rPr lang="ru-RU" dirty="0"/>
              <a:t> </a:t>
            </a:r>
            <a:r>
              <a:rPr lang="ru-RU" dirty="0" err="1"/>
              <a:t>оңтайландыру</a:t>
            </a:r>
            <a:r>
              <a:rPr lang="ru-RU" dirty="0"/>
              <a:t>,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параметрлерді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реттеу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тұрақтандыру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 </a:t>
            </a:r>
            <a:r>
              <a:rPr lang="ru-RU" dirty="0" err="1"/>
              <a:t>біріктіретін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. </a:t>
            </a:r>
            <a:r>
              <a:rPr lang="ru-RU" dirty="0" err="1"/>
              <a:t>біріктірілген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ұйымдық-технологиялық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АСУ ОТ</a:t>
            </a:r>
            <a:r>
              <a:rPr lang="en-US" dirty="0" smtClean="0"/>
              <a:t>). </a:t>
            </a:r>
            <a:r>
              <a:rPr lang="ru-RU" dirty="0" err="1"/>
              <a:t>Атқаратын</a:t>
            </a:r>
            <a:r>
              <a:rPr lang="ru-RU" dirty="0"/>
              <a:t> </a:t>
            </a:r>
            <a:r>
              <a:rPr lang="ru-RU" dirty="0" err="1"/>
              <a:t>функцияларына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/>
              <a:t>, </a:t>
            </a:r>
            <a:r>
              <a:rPr lang="en-US" smtClean="0"/>
              <a:t>ASUE </a:t>
            </a:r>
            <a:r>
              <a:rPr lang="ru-RU" dirty="0" err="1"/>
              <a:t>осындай</a:t>
            </a:r>
            <a:r>
              <a:rPr lang="ru-RU" dirty="0"/>
              <a:t> </a:t>
            </a:r>
            <a:r>
              <a:rPr lang="ru-RU" dirty="0" err="1"/>
              <a:t>біріктірілген</a:t>
            </a:r>
            <a:r>
              <a:rPr lang="ru-RU" dirty="0"/>
              <a:t> </a:t>
            </a:r>
            <a:r>
              <a:rPr lang="ru-RU" dirty="0" err="1"/>
              <a:t>ұйымдастырушылық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жүйе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350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72717"/>
            <a:ext cx="10840898" cy="6015788"/>
          </a:xfrm>
        </p:spPr>
        <p:txBody>
          <a:bodyPr>
            <a:noAutofit/>
          </a:bodyPr>
          <a:lstStyle/>
          <a:p>
            <a:r>
              <a:rPr lang="ru-RU" sz="2400" dirty="0" err="1"/>
              <a:t>Автоматтандырылған</a:t>
            </a:r>
            <a:r>
              <a:rPr lang="ru-RU" sz="2400" dirty="0"/>
              <a:t> </a:t>
            </a:r>
            <a:r>
              <a:rPr lang="ru-RU" sz="2400" dirty="0" err="1"/>
              <a:t>басқару</a:t>
            </a:r>
            <a:r>
              <a:rPr lang="ru-RU" sz="2400" dirty="0"/>
              <a:t> </a:t>
            </a:r>
            <a:r>
              <a:rPr lang="ru-RU" sz="2400" dirty="0" err="1"/>
              <a:t>жүйесінің</a:t>
            </a:r>
            <a:r>
              <a:rPr lang="ru-RU" sz="2400" dirty="0"/>
              <a:t> </a:t>
            </a:r>
            <a:r>
              <a:rPr lang="ru-RU" sz="2400" dirty="0" err="1"/>
              <a:t>жеке</a:t>
            </a:r>
            <a:r>
              <a:rPr lang="ru-RU" sz="2400" dirty="0"/>
              <a:t> </a:t>
            </a:r>
            <a:r>
              <a:rPr lang="ru-RU" sz="2400" dirty="0" err="1"/>
              <a:t>тапсырмасы</a:t>
            </a:r>
            <a:r>
              <a:rPr lang="ru-RU" sz="2400" dirty="0"/>
              <a:t>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аппараттық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бағдарламалық</a:t>
            </a:r>
            <a:r>
              <a:rPr lang="ru-RU" sz="2400" dirty="0"/>
              <a:t> </a:t>
            </a:r>
            <a:r>
              <a:rPr lang="ru-RU" sz="2400" dirty="0" err="1"/>
              <a:t>құралдарды</a:t>
            </a:r>
            <a:r>
              <a:rPr lang="ru-RU" sz="2400" dirty="0"/>
              <a:t> </a:t>
            </a:r>
            <a:r>
              <a:rPr lang="ru-RU" sz="2400" dirty="0" err="1"/>
              <a:t>пайдалану</a:t>
            </a:r>
            <a:r>
              <a:rPr lang="ru-RU" sz="2400" dirty="0"/>
              <a:t> </a:t>
            </a:r>
            <a:r>
              <a:rPr lang="ru-RU" sz="2400" dirty="0" err="1"/>
              <a:t>арқылы</a:t>
            </a:r>
            <a:r>
              <a:rPr lang="ru-RU" sz="2400" dirty="0"/>
              <a:t> </a:t>
            </a:r>
            <a:r>
              <a:rPr lang="ru-RU" sz="2400" dirty="0" err="1"/>
              <a:t>орындалатын</a:t>
            </a:r>
            <a:r>
              <a:rPr lang="ru-RU" sz="2400" dirty="0"/>
              <a:t> операция </a:t>
            </a:r>
            <a:r>
              <a:rPr lang="ru-RU" sz="2400" dirty="0" err="1"/>
              <a:t>түсініледі</a:t>
            </a:r>
            <a:r>
              <a:rPr lang="ru-RU" sz="2400" dirty="0"/>
              <a:t>,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нәтижесінде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типті</a:t>
            </a:r>
            <a:r>
              <a:rPr lang="ru-RU" sz="2400" dirty="0"/>
              <a:t> </a:t>
            </a:r>
            <a:r>
              <a:rPr lang="ru-RU" sz="2400" dirty="0" err="1"/>
              <a:t>басқару</a:t>
            </a:r>
            <a:r>
              <a:rPr lang="ru-RU" sz="2400" dirty="0"/>
              <a:t> </a:t>
            </a:r>
            <a:r>
              <a:rPr lang="ru-RU" sz="2400" dirty="0" err="1"/>
              <a:t>командаларының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қатарын</a:t>
            </a:r>
            <a:r>
              <a:rPr lang="ru-RU" sz="2400" dirty="0"/>
              <a:t> </a:t>
            </a:r>
            <a:r>
              <a:rPr lang="ru-RU" sz="2400" dirty="0" err="1"/>
              <a:t>білдіретін</a:t>
            </a:r>
            <a:r>
              <a:rPr lang="ru-RU" sz="2400" dirty="0"/>
              <a:t> </a:t>
            </a:r>
            <a:r>
              <a:rPr lang="ru-RU" sz="2400" dirty="0" err="1"/>
              <a:t>хаттама</a:t>
            </a:r>
            <a:r>
              <a:rPr lang="ru-RU" sz="2400" dirty="0"/>
              <a:t> </a:t>
            </a:r>
            <a:r>
              <a:rPr lang="ru-RU" sz="2400" dirty="0" err="1"/>
              <a:t>қалыптасады</a:t>
            </a:r>
            <a:r>
              <a:rPr lang="ru-RU" sz="2400" dirty="0"/>
              <a:t>, </a:t>
            </a:r>
            <a:r>
              <a:rPr lang="ru-RU" sz="2400" dirty="0" err="1"/>
              <a:t>мысалы</a:t>
            </a:r>
            <a:r>
              <a:rPr lang="ru-RU" sz="2400" dirty="0"/>
              <a:t>, дисплей </a:t>
            </a:r>
            <a:r>
              <a:rPr lang="ru-RU" sz="2400" dirty="0" err="1"/>
              <a:t>экранында</a:t>
            </a:r>
            <a:r>
              <a:rPr lang="ru-RU" sz="2400" dirty="0"/>
              <a:t> </a:t>
            </a:r>
            <a:r>
              <a:rPr lang="ru-RU" sz="2400" dirty="0" err="1"/>
              <a:t>хабарламаны</a:t>
            </a:r>
            <a:r>
              <a:rPr lang="ru-RU" sz="2400" dirty="0"/>
              <a:t> </a:t>
            </a:r>
            <a:r>
              <a:rPr lang="ru-RU" sz="2400" dirty="0" err="1"/>
              <a:t>көрсету</a:t>
            </a:r>
            <a:r>
              <a:rPr lang="ru-RU" sz="2400" dirty="0"/>
              <a:t>. </a:t>
            </a:r>
            <a:r>
              <a:rPr lang="ru-RU" sz="2400" dirty="0" err="1"/>
              <a:t>басқарылатын</a:t>
            </a:r>
            <a:r>
              <a:rPr lang="ru-RU" sz="2400" dirty="0"/>
              <a:t> </a:t>
            </a:r>
            <a:r>
              <a:rPr lang="ru-RU" sz="2400" dirty="0" err="1"/>
              <a:t>объектілердің</a:t>
            </a:r>
            <a:r>
              <a:rPr lang="ru-RU" sz="2400" dirty="0"/>
              <a:t> </a:t>
            </a:r>
            <a:r>
              <a:rPr lang="ru-RU" sz="2400" dirty="0" err="1"/>
              <a:t>жай-күйі</a:t>
            </a:r>
            <a:r>
              <a:rPr lang="ru-RU" sz="2400" dirty="0"/>
              <a:t> </a:t>
            </a:r>
            <a:r>
              <a:rPr lang="ru-RU" sz="2400" dirty="0" err="1"/>
              <a:t>туралы</a:t>
            </a:r>
            <a:r>
              <a:rPr lang="ru-RU" sz="2400" dirty="0"/>
              <a:t> </a:t>
            </a:r>
            <a:r>
              <a:rPr lang="ru-RU" sz="2400" dirty="0" err="1"/>
              <a:t>қызмет</a:t>
            </a:r>
            <a:r>
              <a:rPr lang="ru-RU" sz="2400" dirty="0"/>
              <a:t> </a:t>
            </a:r>
            <a:r>
              <a:rPr lang="ru-RU" sz="2400" dirty="0" err="1"/>
              <a:t>көрсетуші</a:t>
            </a:r>
            <a:r>
              <a:rPr lang="ru-RU" sz="2400" dirty="0"/>
              <a:t> </a:t>
            </a:r>
            <a:r>
              <a:rPr lang="ru-RU" sz="2400" dirty="0" err="1"/>
              <a:t>персоналға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жекелеген</a:t>
            </a:r>
            <a:r>
              <a:rPr lang="ru-RU" sz="2400" dirty="0"/>
              <a:t> </a:t>
            </a:r>
            <a:r>
              <a:rPr lang="ru-RU" sz="2400" dirty="0" err="1"/>
              <a:t>технологиялық</a:t>
            </a:r>
            <a:r>
              <a:rPr lang="ru-RU" sz="2400" dirty="0"/>
              <a:t> </a:t>
            </a:r>
            <a:r>
              <a:rPr lang="ru-RU" sz="2400" dirty="0" err="1"/>
              <a:t>міндеттерді</a:t>
            </a:r>
            <a:r>
              <a:rPr lang="ru-RU" sz="2400" dirty="0"/>
              <a:t> </a:t>
            </a:r>
            <a:r>
              <a:rPr lang="ru-RU" sz="2400" dirty="0" err="1"/>
              <a:t>шешу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пайдаланылатын</a:t>
            </a:r>
            <a:r>
              <a:rPr lang="ru-RU" sz="2400" dirty="0"/>
              <a:t> </a:t>
            </a:r>
            <a:r>
              <a:rPr lang="ru-RU" sz="2400" dirty="0" err="1"/>
              <a:t>ақпарат</a:t>
            </a:r>
            <a:r>
              <a:rPr lang="ru-RU" sz="2400" dirty="0"/>
              <a:t> </a:t>
            </a:r>
            <a:r>
              <a:rPr lang="ru-RU" sz="2400" dirty="0" err="1"/>
              <a:t>массивін</a:t>
            </a:r>
            <a:r>
              <a:rPr lang="ru-RU" sz="2400" dirty="0"/>
              <a:t> </a:t>
            </a:r>
            <a:r>
              <a:rPr lang="ru-RU" sz="2400" dirty="0" err="1"/>
              <a:t>генерациялауға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 </a:t>
            </a:r>
            <a:r>
              <a:rPr lang="kk-KZ" sz="2400" dirty="0" smtClean="0"/>
              <a:t>АСУЭ</a:t>
            </a:r>
            <a:r>
              <a:rPr lang="en-US" sz="2400" dirty="0" smtClean="0"/>
              <a:t> </a:t>
            </a:r>
            <a:r>
              <a:rPr lang="en-US" sz="2400" dirty="0"/>
              <a:t>–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ішкі</a:t>
            </a:r>
            <a:r>
              <a:rPr lang="ru-RU" sz="2400" dirty="0"/>
              <a:t> </a:t>
            </a:r>
            <a:r>
              <a:rPr lang="ru-RU" sz="2400" dirty="0" err="1"/>
              <a:t>жүйелерінің</a:t>
            </a:r>
            <a:r>
              <a:rPr lang="ru-RU" sz="2400" dirty="0"/>
              <a:t> </a:t>
            </a:r>
            <a:r>
              <a:rPr lang="ru-RU" sz="2400" dirty="0" err="1"/>
              <a:t>дербестігін</a:t>
            </a:r>
            <a:r>
              <a:rPr lang="ru-RU" sz="2400" dirty="0"/>
              <a:t> </a:t>
            </a:r>
            <a:r>
              <a:rPr lang="ru-RU" sz="2400" dirty="0" err="1"/>
              <a:t>сипаттайтын</a:t>
            </a:r>
            <a:r>
              <a:rPr lang="ru-RU" sz="2400" dirty="0"/>
              <a:t> </a:t>
            </a:r>
            <a:r>
              <a:rPr lang="ru-RU" sz="2400" dirty="0" err="1"/>
              <a:t>иерархиялық</a:t>
            </a:r>
            <a:r>
              <a:rPr lang="ru-RU" sz="2400" dirty="0"/>
              <a:t> </a:t>
            </a:r>
            <a:r>
              <a:rPr lang="ru-RU" sz="2400" dirty="0" err="1"/>
              <a:t>жүйе</a:t>
            </a:r>
            <a:r>
              <a:rPr lang="ru-RU" sz="2400" dirty="0"/>
              <a:t>,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тәуелсіз</a:t>
            </a:r>
            <a:r>
              <a:rPr lang="ru-RU" sz="2400" dirty="0"/>
              <a:t> </a:t>
            </a:r>
            <a:r>
              <a:rPr lang="ru-RU" sz="2400" dirty="0" err="1"/>
              <a:t>басқару</a:t>
            </a:r>
            <a:r>
              <a:rPr lang="ru-RU" sz="2400" dirty="0"/>
              <a:t> </a:t>
            </a:r>
            <a:r>
              <a:rPr lang="ru-RU" sz="2400" dirty="0" err="1"/>
              <a:t>мақсаттары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тұтастай</a:t>
            </a:r>
            <a:r>
              <a:rPr lang="ru-RU" sz="2400" dirty="0"/>
              <a:t> </a:t>
            </a:r>
            <a:r>
              <a:rPr lang="ru-RU" sz="2400" dirty="0" err="1"/>
              <a:t>алғанда</a:t>
            </a:r>
            <a:r>
              <a:rPr lang="ru-RU" sz="2400" dirty="0"/>
              <a:t> </a:t>
            </a:r>
            <a:r>
              <a:rPr lang="ru-RU" sz="2400" dirty="0" err="1"/>
              <a:t>бүкіл</a:t>
            </a:r>
            <a:r>
              <a:rPr lang="ru-RU" sz="2400" dirty="0"/>
              <a:t> </a:t>
            </a:r>
            <a:r>
              <a:rPr lang="ru-RU" sz="2400" dirty="0" err="1"/>
              <a:t>жүйеге</a:t>
            </a:r>
            <a:r>
              <a:rPr lang="ru-RU" sz="2400" dirty="0"/>
              <a:t> </a:t>
            </a:r>
            <a:r>
              <a:rPr lang="ru-RU" sz="2400" dirty="0" err="1"/>
              <a:t>ортақ</a:t>
            </a:r>
            <a:r>
              <a:rPr lang="ru-RU" sz="2400" dirty="0"/>
              <a:t> </a:t>
            </a:r>
            <a:r>
              <a:rPr lang="ru-RU" sz="2400" dirty="0" err="1"/>
              <a:t>ортақ</a:t>
            </a:r>
            <a:r>
              <a:rPr lang="ru-RU" sz="2400" dirty="0"/>
              <a:t> </a:t>
            </a:r>
            <a:r>
              <a:rPr lang="ru-RU" sz="2400" dirty="0" err="1"/>
              <a:t>мақсаты</a:t>
            </a:r>
            <a:r>
              <a:rPr lang="ru-RU" sz="2400" dirty="0"/>
              <a:t> бар; </a:t>
            </a:r>
            <a:r>
              <a:rPr lang="ru-RU" sz="2400" dirty="0" err="1"/>
              <a:t>әрбір</a:t>
            </a:r>
            <a:r>
              <a:rPr lang="ru-RU" sz="2400" dirty="0"/>
              <a:t> </a:t>
            </a:r>
            <a:r>
              <a:rPr lang="ru-RU" sz="2400" dirty="0" err="1"/>
              <a:t>ішкі</a:t>
            </a:r>
            <a:r>
              <a:rPr lang="ru-RU" sz="2400" dirty="0"/>
              <a:t> </a:t>
            </a:r>
            <a:r>
              <a:rPr lang="ru-RU" sz="2400" dirty="0" err="1"/>
              <a:t>жүйеден</a:t>
            </a:r>
            <a:r>
              <a:rPr lang="ru-RU" sz="2400" dirty="0"/>
              <a:t> </a:t>
            </a:r>
            <a:r>
              <a:rPr lang="ru-RU" sz="2400" dirty="0" err="1"/>
              <a:t>ішкі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сыртқы</a:t>
            </a:r>
            <a:r>
              <a:rPr lang="ru-RU" sz="2400" dirty="0"/>
              <a:t> </a:t>
            </a:r>
            <a:r>
              <a:rPr lang="ru-RU" sz="2400" dirty="0" err="1"/>
              <a:t>байланыстардың</a:t>
            </a:r>
            <a:r>
              <a:rPr lang="ru-RU" sz="2400" dirty="0"/>
              <a:t> </a:t>
            </a:r>
            <a:r>
              <a:rPr lang="ru-RU" sz="2400" dirty="0" err="1"/>
              <a:t>болуы</a:t>
            </a:r>
            <a:r>
              <a:rPr lang="ru-RU" sz="2400" dirty="0"/>
              <a:t>; </a:t>
            </a:r>
            <a:r>
              <a:rPr lang="ru-RU" sz="2400" dirty="0" err="1"/>
              <a:t>иерархияға</a:t>
            </a:r>
            <a:r>
              <a:rPr lang="ru-RU" sz="2400" dirty="0"/>
              <a:t> </a:t>
            </a:r>
            <a:r>
              <a:rPr lang="ru-RU" sz="2400" dirty="0" err="1"/>
              <a:t>қарай</a:t>
            </a:r>
            <a:r>
              <a:rPr lang="ru-RU" sz="2400" dirty="0"/>
              <a:t> </a:t>
            </a:r>
            <a:r>
              <a:rPr lang="ru-RU" sz="2400" dirty="0" err="1"/>
              <a:t>жылжыған</a:t>
            </a:r>
            <a:r>
              <a:rPr lang="ru-RU" sz="2400" dirty="0"/>
              <a:t> </a:t>
            </a:r>
            <a:r>
              <a:rPr lang="ru-RU" sz="2400" dirty="0" err="1"/>
              <a:t>кезде</a:t>
            </a:r>
            <a:r>
              <a:rPr lang="ru-RU" sz="2400" dirty="0"/>
              <a:t> </a:t>
            </a:r>
            <a:r>
              <a:rPr lang="ru-RU" sz="2400" dirty="0" err="1"/>
              <a:t>ақпараттың</a:t>
            </a:r>
            <a:r>
              <a:rPr lang="ru-RU" sz="2400" dirty="0"/>
              <a:t> </a:t>
            </a:r>
            <a:r>
              <a:rPr lang="ru-RU" sz="2400" dirty="0" err="1"/>
              <a:t>тығыздалуы</a:t>
            </a:r>
            <a:r>
              <a:rPr lang="ru-RU" sz="2400" dirty="0"/>
              <a:t>. </a:t>
            </a:r>
            <a:r>
              <a:rPr lang="ru-RU" sz="2400" dirty="0" err="1"/>
              <a:t>Кез</a:t>
            </a:r>
            <a:r>
              <a:rPr lang="ru-RU" sz="2400" dirty="0"/>
              <a:t> </a:t>
            </a:r>
            <a:r>
              <a:rPr lang="ru-RU" sz="2400" dirty="0" err="1"/>
              <a:t>келген</a:t>
            </a:r>
            <a:r>
              <a:rPr lang="ru-RU" sz="2400" dirty="0"/>
              <a:t> </a:t>
            </a:r>
            <a:r>
              <a:rPr lang="ru-RU" sz="2400" dirty="0" err="1"/>
              <a:t>иерархиялық</a:t>
            </a:r>
            <a:r>
              <a:rPr lang="ru-RU" sz="2400" dirty="0"/>
              <a:t> </a:t>
            </a:r>
            <a:r>
              <a:rPr lang="ru-RU" sz="2400" dirty="0" err="1"/>
              <a:t>жүйе</a:t>
            </a:r>
            <a:r>
              <a:rPr lang="ru-RU" sz="2400" dirty="0"/>
              <a:t> </a:t>
            </a:r>
            <a:r>
              <a:rPr lang="ru-RU" sz="2400" dirty="0" err="1"/>
              <a:t>сияқты</a:t>
            </a:r>
            <a:r>
              <a:rPr lang="ru-RU" sz="2400" dirty="0"/>
              <a:t>, </a:t>
            </a:r>
            <a:r>
              <a:rPr lang="ru-RU" sz="2400" dirty="0" err="1"/>
              <a:t>автоматтандырылған</a:t>
            </a:r>
            <a:r>
              <a:rPr lang="ru-RU" sz="2400" dirty="0"/>
              <a:t> </a:t>
            </a:r>
            <a:r>
              <a:rPr lang="ru-RU" sz="2400" dirty="0" err="1"/>
              <a:t>басқару</a:t>
            </a:r>
            <a:r>
              <a:rPr lang="ru-RU" sz="2400" dirty="0"/>
              <a:t> </a:t>
            </a:r>
            <a:r>
              <a:rPr lang="ru-RU" sz="2400" dirty="0" err="1"/>
              <a:t>жүйесі</a:t>
            </a:r>
            <a:r>
              <a:rPr lang="ru-RU" sz="2400" dirty="0"/>
              <a:t> де </a:t>
            </a:r>
            <a:r>
              <a:rPr lang="ru-RU" sz="2400" dirty="0" err="1"/>
              <a:t>иерархияның</a:t>
            </a:r>
            <a:r>
              <a:rPr lang="ru-RU" sz="2400" dirty="0"/>
              <a:t> </a:t>
            </a:r>
            <a:r>
              <a:rPr lang="ru-RU" sz="2400" dirty="0" err="1"/>
              <a:t>әртүрлі</a:t>
            </a:r>
            <a:r>
              <a:rPr lang="ru-RU" sz="2400" dirty="0"/>
              <a:t> </a:t>
            </a:r>
            <a:r>
              <a:rPr lang="ru-RU" sz="2400" dirty="0" err="1"/>
              <a:t>деңгейлерінде</a:t>
            </a:r>
            <a:r>
              <a:rPr lang="ru-RU" sz="2400" dirty="0"/>
              <a:t> </a:t>
            </a:r>
            <a:r>
              <a:rPr lang="ru-RU" sz="2400" dirty="0" err="1"/>
              <a:t>орналасқан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өзара</a:t>
            </a:r>
            <a:r>
              <a:rPr lang="ru-RU" sz="2400" dirty="0"/>
              <a:t> </a:t>
            </a:r>
            <a:r>
              <a:rPr lang="ru-RU" sz="2400" dirty="0" err="1"/>
              <a:t>тығыз</a:t>
            </a:r>
            <a:r>
              <a:rPr lang="ru-RU" sz="2400" dirty="0"/>
              <a:t> </a:t>
            </a:r>
            <a:r>
              <a:rPr lang="ru-RU" sz="2400" dirty="0" err="1"/>
              <a:t>байланысты</a:t>
            </a:r>
            <a:r>
              <a:rPr lang="ru-RU" sz="2400" dirty="0"/>
              <a:t> </a:t>
            </a:r>
            <a:r>
              <a:rPr lang="ru-RU" sz="2400" dirty="0" err="1"/>
              <a:t>бірқатар</a:t>
            </a:r>
            <a:r>
              <a:rPr lang="ru-RU" sz="2400" dirty="0"/>
              <a:t> </a:t>
            </a:r>
            <a:r>
              <a:rPr lang="ru-RU" sz="2400" dirty="0" err="1"/>
              <a:t>ішкі</a:t>
            </a:r>
            <a:r>
              <a:rPr lang="ru-RU" sz="2400" dirty="0"/>
              <a:t> </a:t>
            </a:r>
            <a:r>
              <a:rPr lang="ru-RU" sz="2400" dirty="0" err="1"/>
              <a:t>жүйелерден</a:t>
            </a:r>
            <a:r>
              <a:rPr lang="ru-RU" sz="2400" dirty="0"/>
              <a:t> </a:t>
            </a:r>
            <a:r>
              <a:rPr lang="ru-RU" sz="2400" dirty="0" err="1"/>
              <a:t>тұрады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2866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36885"/>
            <a:ext cx="10905066" cy="5704478"/>
          </a:xfrm>
        </p:spPr>
        <p:txBody>
          <a:bodyPr/>
          <a:lstStyle/>
          <a:p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оңтайлы</a:t>
            </a:r>
            <a:r>
              <a:rPr lang="ru-RU" dirty="0"/>
              <a:t> </a:t>
            </a:r>
            <a:r>
              <a:rPr lang="ru-RU" dirty="0" err="1"/>
              <a:t>құрылымын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туындайтын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міндеттердің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базада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енгізудің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жолы</a:t>
            </a:r>
            <a:r>
              <a:rPr lang="ru-RU" dirty="0"/>
              <a:t> бар: </a:t>
            </a:r>
            <a:r>
              <a:rPr lang="ru-RU" dirty="0" err="1"/>
              <a:t>аппараттық</a:t>
            </a:r>
            <a:r>
              <a:rPr lang="ru-RU" dirty="0"/>
              <a:t>,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аппараттық-бағдарламалық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.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интегралдық</a:t>
            </a:r>
            <a:r>
              <a:rPr lang="ru-RU" dirty="0"/>
              <a:t> </a:t>
            </a:r>
            <a:r>
              <a:rPr lang="ru-RU" dirty="0" err="1"/>
              <a:t>микросхемаларда</a:t>
            </a:r>
            <a:r>
              <a:rPr lang="ru-RU" dirty="0"/>
              <a:t> </a:t>
            </a:r>
            <a:r>
              <a:rPr lang="ru-RU" dirty="0" err="1"/>
              <a:t>қатты</a:t>
            </a:r>
            <a:r>
              <a:rPr lang="ru-RU" dirty="0"/>
              <a:t> </a:t>
            </a:r>
            <a:r>
              <a:rPr lang="ru-RU" dirty="0" err="1"/>
              <a:t>логикасы</a:t>
            </a:r>
            <a:r>
              <a:rPr lang="ru-RU" dirty="0"/>
              <a:t> бар </a:t>
            </a:r>
            <a:r>
              <a:rPr lang="ru-RU" dirty="0" err="1"/>
              <a:t>құрылғыларды</a:t>
            </a:r>
            <a:r>
              <a:rPr lang="ru-RU" dirty="0"/>
              <a:t> </a:t>
            </a:r>
            <a:r>
              <a:rPr lang="ru-RU" dirty="0" err="1"/>
              <a:t>интеграцияның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орташа</a:t>
            </a:r>
            <a:r>
              <a:rPr lang="ru-RU" dirty="0"/>
              <a:t> </a:t>
            </a:r>
            <a:r>
              <a:rPr lang="ru-RU" dirty="0" err="1"/>
              <a:t>дәрежесімен</a:t>
            </a:r>
            <a:r>
              <a:rPr lang="ru-RU" dirty="0"/>
              <a:t> </a:t>
            </a:r>
            <a:r>
              <a:rPr lang="ru-RU" dirty="0" err="1"/>
              <a:t>пайдалануды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операцияларын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микросхемалар</a:t>
            </a:r>
            <a:r>
              <a:rPr lang="ru-RU" dirty="0"/>
              <a:t> саны аз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өнімділікке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болу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болғанда</a:t>
            </a:r>
            <a:r>
              <a:rPr lang="ru-RU" dirty="0"/>
              <a:t> </a:t>
            </a:r>
            <a:r>
              <a:rPr lang="ru-RU" dirty="0" err="1"/>
              <a:t>негізделген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икемділігі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міндеттерін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мерзімді</a:t>
            </a:r>
            <a:r>
              <a:rPr lang="ru-RU" dirty="0"/>
              <a:t> </a:t>
            </a:r>
            <a:r>
              <a:rPr lang="ru-RU" dirty="0" err="1"/>
              <a:t>модернизациялау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проблемаларды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тапсырмаларды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аппараттық-бағдарламалық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асыру</a:t>
            </a:r>
            <a:r>
              <a:rPr lang="ru-RU" dirty="0"/>
              <a:t> </a:t>
            </a:r>
            <a:r>
              <a:rPr lang="ru-RU" dirty="0" err="1"/>
              <a:t>қолайлы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тарихи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болғанын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(АДМЖ) </a:t>
            </a:r>
            <a:r>
              <a:rPr lang="ru-RU" dirty="0" err="1"/>
              <a:t>түріндегі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жүйелерінен</a:t>
            </a:r>
            <a:r>
              <a:rPr lang="ru-RU" dirty="0"/>
              <a:t> </a:t>
            </a:r>
            <a:r>
              <a:rPr lang="ru-RU" dirty="0" err="1"/>
              <a:t>ертерек</a:t>
            </a:r>
            <a:r>
              <a:rPr lang="ru-RU" dirty="0"/>
              <a:t> </a:t>
            </a:r>
            <a:r>
              <a:rPr lang="ru-RU" dirty="0" err="1"/>
              <a:t>енгізілген</a:t>
            </a:r>
            <a:r>
              <a:rPr lang="ru-RU" dirty="0"/>
              <a:t>.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жағдайларда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телемеханикалық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сапаға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(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өндірістік-статистикалық</a:t>
            </a:r>
            <a:r>
              <a:rPr lang="ru-RU" dirty="0"/>
              <a:t> </a:t>
            </a:r>
            <a:r>
              <a:rPr lang="ru-RU" dirty="0" err="1"/>
              <a:t>сипаттағы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</a:t>
            </a:r>
            <a:r>
              <a:rPr lang="ru-RU" dirty="0" err="1"/>
              <a:t>алмайды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компьютерлермен</a:t>
            </a:r>
            <a:r>
              <a:rPr lang="ru-RU" dirty="0"/>
              <a:t> </a:t>
            </a:r>
            <a:r>
              <a:rPr lang="ru-RU" dirty="0" err="1"/>
              <a:t>қондыруға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0531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36885"/>
            <a:ext cx="10905066" cy="5704478"/>
          </a:xfrm>
        </p:spPr>
        <p:txBody>
          <a:bodyPr/>
          <a:lstStyle/>
          <a:p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оңтайлы</a:t>
            </a:r>
            <a:r>
              <a:rPr lang="ru-RU" dirty="0"/>
              <a:t> </a:t>
            </a:r>
            <a:r>
              <a:rPr lang="ru-RU" dirty="0" err="1"/>
              <a:t>құрылымын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туындайтын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міндеттердің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базада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енгізудің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жолы</a:t>
            </a:r>
            <a:r>
              <a:rPr lang="ru-RU" dirty="0"/>
              <a:t> бар: </a:t>
            </a:r>
            <a:r>
              <a:rPr lang="ru-RU" dirty="0" err="1"/>
              <a:t>аппараттық</a:t>
            </a:r>
            <a:r>
              <a:rPr lang="ru-RU" dirty="0"/>
              <a:t>,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аппараттық-бағдарламалық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.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интегралдық</a:t>
            </a:r>
            <a:r>
              <a:rPr lang="ru-RU" dirty="0"/>
              <a:t> </a:t>
            </a:r>
            <a:r>
              <a:rPr lang="ru-RU" dirty="0" err="1"/>
              <a:t>микросхемаларда</a:t>
            </a:r>
            <a:r>
              <a:rPr lang="ru-RU" dirty="0"/>
              <a:t> </a:t>
            </a:r>
            <a:r>
              <a:rPr lang="ru-RU" dirty="0" err="1"/>
              <a:t>қатты</a:t>
            </a:r>
            <a:r>
              <a:rPr lang="ru-RU" dirty="0"/>
              <a:t> </a:t>
            </a:r>
            <a:r>
              <a:rPr lang="ru-RU" dirty="0" err="1"/>
              <a:t>логикасы</a:t>
            </a:r>
            <a:r>
              <a:rPr lang="ru-RU" dirty="0"/>
              <a:t> бар </a:t>
            </a:r>
            <a:r>
              <a:rPr lang="ru-RU" dirty="0" err="1"/>
              <a:t>құрылғыларды</a:t>
            </a:r>
            <a:r>
              <a:rPr lang="ru-RU" dirty="0"/>
              <a:t> </a:t>
            </a:r>
            <a:r>
              <a:rPr lang="ru-RU" dirty="0" err="1"/>
              <a:t>интеграцияның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орташа</a:t>
            </a:r>
            <a:r>
              <a:rPr lang="ru-RU" dirty="0"/>
              <a:t> </a:t>
            </a:r>
            <a:r>
              <a:rPr lang="ru-RU" dirty="0" err="1"/>
              <a:t>дәрежесімен</a:t>
            </a:r>
            <a:r>
              <a:rPr lang="ru-RU" dirty="0"/>
              <a:t> </a:t>
            </a:r>
            <a:r>
              <a:rPr lang="ru-RU" dirty="0" err="1"/>
              <a:t>пайдалануды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операцияларын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микросхемалар</a:t>
            </a:r>
            <a:r>
              <a:rPr lang="ru-RU" dirty="0"/>
              <a:t> саны аз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өнімділікке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болу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болғанда</a:t>
            </a:r>
            <a:r>
              <a:rPr lang="ru-RU" dirty="0"/>
              <a:t> </a:t>
            </a:r>
            <a:r>
              <a:rPr lang="ru-RU" dirty="0" err="1"/>
              <a:t>негізделген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икемділігі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міндеттерін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мерзімді</a:t>
            </a:r>
            <a:r>
              <a:rPr lang="ru-RU" dirty="0"/>
              <a:t> </a:t>
            </a:r>
            <a:r>
              <a:rPr lang="ru-RU" dirty="0" err="1"/>
              <a:t>модернизациялау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проблемаларды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тапсырмаларды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аппараттық-бағдарламалық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асыру</a:t>
            </a:r>
            <a:r>
              <a:rPr lang="ru-RU" dirty="0"/>
              <a:t> </a:t>
            </a:r>
            <a:r>
              <a:rPr lang="ru-RU" dirty="0" err="1"/>
              <a:t>қолайлы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тарихи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болғанын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(АДМЖ) </a:t>
            </a:r>
            <a:r>
              <a:rPr lang="ru-RU" dirty="0" err="1"/>
              <a:t>түріндегі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жүйелерінен</a:t>
            </a:r>
            <a:r>
              <a:rPr lang="ru-RU" dirty="0"/>
              <a:t> </a:t>
            </a:r>
            <a:r>
              <a:rPr lang="ru-RU" dirty="0" err="1"/>
              <a:t>ертерек</a:t>
            </a:r>
            <a:r>
              <a:rPr lang="ru-RU" dirty="0"/>
              <a:t> </a:t>
            </a:r>
            <a:r>
              <a:rPr lang="ru-RU" dirty="0" err="1"/>
              <a:t>енгізілген</a:t>
            </a:r>
            <a:r>
              <a:rPr lang="ru-RU" dirty="0"/>
              <a:t>.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жағдайларда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телемеханикалық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сапаға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(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өндірістік-статистикалық</a:t>
            </a:r>
            <a:r>
              <a:rPr lang="ru-RU" dirty="0"/>
              <a:t> </a:t>
            </a:r>
            <a:r>
              <a:rPr lang="ru-RU" dirty="0" err="1"/>
              <a:t>сипаттағы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</a:t>
            </a:r>
            <a:r>
              <a:rPr lang="ru-RU" dirty="0" err="1"/>
              <a:t>алмайды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компьютерлермен</a:t>
            </a:r>
            <a:r>
              <a:rPr lang="ru-RU" dirty="0"/>
              <a:t> </a:t>
            </a:r>
            <a:r>
              <a:rPr lang="ru-RU" dirty="0" err="1"/>
              <a:t>қондыруға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053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648392" cy="1320800"/>
          </a:xfrm>
        </p:spPr>
        <p:txBody>
          <a:bodyPr/>
          <a:lstStyle/>
          <a:p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жүйелерді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75874"/>
            <a:ext cx="10648392" cy="5037221"/>
          </a:xfrm>
        </p:spPr>
        <p:txBody>
          <a:bodyPr/>
          <a:lstStyle/>
          <a:p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компьютерлері</a:t>
            </a:r>
            <a:r>
              <a:rPr lang="ru-RU" dirty="0"/>
              <a:t> </a:t>
            </a:r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органдары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9.1-суретте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жүйесіне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схемасы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Контроллер </a:t>
            </a:r>
            <a:r>
              <a:rPr lang="ru-RU" dirty="0"/>
              <a:t>диспетчер </a:t>
            </a:r>
            <a:r>
              <a:rPr lang="ru-RU" dirty="0" err="1"/>
              <a:t>кеңесшісі</a:t>
            </a:r>
            <a:r>
              <a:rPr lang="ru-RU" dirty="0"/>
              <a:t> </a:t>
            </a:r>
            <a:r>
              <a:rPr lang="ru-RU" dirty="0" err="1"/>
              <a:t>рөлін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 (9.1а </a:t>
            </a:r>
            <a:r>
              <a:rPr lang="ru-RU" dirty="0" err="1"/>
              <a:t>сурет</a:t>
            </a:r>
            <a:r>
              <a:rPr lang="ru-RU" dirty="0"/>
              <a:t>). Диспетчер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спецификациялар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пайдалана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панелін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ИО</a:t>
            </a:r>
            <a:r>
              <a:rPr lang="en-US" dirty="0" smtClean="0"/>
              <a:t> </a:t>
            </a:r>
            <a:r>
              <a:rPr lang="ru-RU" dirty="0" err="1"/>
              <a:t>атқарушы</a:t>
            </a:r>
            <a:r>
              <a:rPr lang="ru-RU" dirty="0"/>
              <a:t> органы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объектіге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Объектінің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параметрлері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kk-KZ" dirty="0" smtClean="0"/>
              <a:t>ДТ</a:t>
            </a:r>
            <a:r>
              <a:rPr lang="en-US" dirty="0" smtClean="0"/>
              <a:t> </a:t>
            </a:r>
            <a:r>
              <a:rPr lang="ru-RU" dirty="0"/>
              <a:t>сенсоры </a:t>
            </a:r>
            <a:r>
              <a:rPr lang="ru-RU" dirty="0" err="1"/>
              <a:t>алады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оны </a:t>
            </a:r>
            <a:r>
              <a:rPr lang="ru-RU" dirty="0" err="1"/>
              <a:t>көлік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kk-KZ" dirty="0" smtClean="0"/>
              <a:t>УВМ</a:t>
            </a:r>
            <a:r>
              <a:rPr lang="en-US" dirty="0" smtClean="0"/>
              <a:t>-</a:t>
            </a:r>
            <a:r>
              <a:rPr lang="ru-RU" dirty="0" err="1"/>
              <a:t>ге</a:t>
            </a:r>
            <a:r>
              <a:rPr lang="ru-RU" dirty="0"/>
              <a:t> </a:t>
            </a:r>
            <a:r>
              <a:rPr lang="ru-RU" dirty="0" err="1"/>
              <a:t>жібереді</a:t>
            </a:r>
            <a:r>
              <a:rPr lang="ru-RU" dirty="0"/>
              <a:t>.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диспетчер </a:t>
            </a:r>
            <a:r>
              <a:rPr lang="kk-KZ" dirty="0" smtClean="0"/>
              <a:t>УВМ</a:t>
            </a:r>
            <a:r>
              <a:rPr lang="en-US" dirty="0" smtClean="0"/>
              <a:t>-</a:t>
            </a:r>
            <a:r>
              <a:rPr lang="ru-RU" dirty="0"/>
              <a:t>де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kk-KZ" dirty="0" smtClean="0"/>
              <a:t>ДЩ</a:t>
            </a:r>
            <a:r>
              <a:rPr lang="en-US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панеліне</a:t>
            </a:r>
            <a:r>
              <a:rPr lang="ru-RU" dirty="0"/>
              <a:t>, </a:t>
            </a:r>
            <a:r>
              <a:rPr lang="kk-KZ" dirty="0" smtClean="0"/>
              <a:t>Д</a:t>
            </a:r>
            <a:r>
              <a:rPr lang="en-US" dirty="0" smtClean="0"/>
              <a:t> </a:t>
            </a:r>
            <a:r>
              <a:rPr lang="ru-RU" dirty="0" err="1"/>
              <a:t>дисплейіне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УП</a:t>
            </a:r>
            <a:r>
              <a:rPr lang="en-US" dirty="0" smtClean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құрылғысына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объектісіне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етпейді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цикл </a:t>
            </a:r>
            <a:r>
              <a:rPr lang="ru-RU" dirty="0" err="1"/>
              <a:t>режимінде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Компьютер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контурына</a:t>
            </a:r>
            <a:r>
              <a:rPr lang="ru-RU" dirty="0"/>
              <a:t> </a:t>
            </a:r>
            <a:r>
              <a:rPr lang="ru-RU" dirty="0" err="1"/>
              <a:t>қосылғанда</a:t>
            </a:r>
            <a:r>
              <a:rPr lang="ru-RU" dirty="0"/>
              <a:t> 9.1б </a:t>
            </a:r>
            <a:r>
              <a:rPr lang="ru-RU" dirty="0" err="1"/>
              <a:t>сурет</a:t>
            </a:r>
            <a:r>
              <a:rPr lang="ru-RU" dirty="0"/>
              <a:t> (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)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әрекеттері</a:t>
            </a:r>
            <a:r>
              <a:rPr lang="ru-RU" dirty="0"/>
              <a:t> </a:t>
            </a:r>
            <a:r>
              <a:rPr lang="ru-RU" dirty="0" err="1"/>
              <a:t>диспетчерді</a:t>
            </a:r>
            <a:r>
              <a:rPr lang="ru-RU" dirty="0"/>
              <a:t> </a:t>
            </a:r>
            <a:r>
              <a:rPr lang="ru-RU" dirty="0" err="1"/>
              <a:t>айналып</a:t>
            </a:r>
            <a:r>
              <a:rPr lang="ru-RU" dirty="0"/>
              <a:t> </a:t>
            </a:r>
            <a:r>
              <a:rPr lang="ru-RU" dirty="0" err="1"/>
              <a:t>өтіп</a:t>
            </a:r>
            <a:r>
              <a:rPr lang="ru-RU" dirty="0"/>
              <a:t>, </a:t>
            </a:r>
            <a:r>
              <a:rPr lang="ru-RU" dirty="0" err="1"/>
              <a:t>компьютерден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деңгейлі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де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кезегінде</a:t>
            </a:r>
            <a:r>
              <a:rPr lang="ru-RU" dirty="0"/>
              <a:t> </a:t>
            </a:r>
            <a:r>
              <a:rPr lang="ru-RU" dirty="0" err="1"/>
              <a:t>объектілерді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басқаруды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 (</a:t>
            </a:r>
            <a:r>
              <a:rPr lang="ru-RU" dirty="0" err="1"/>
              <a:t>жанама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49916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648392" cy="1320800"/>
          </a:xfrm>
        </p:spPr>
        <p:txBody>
          <a:bodyPr/>
          <a:lstStyle/>
          <a:p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жүйелерді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75874"/>
            <a:ext cx="10648392" cy="5037221"/>
          </a:xfrm>
        </p:spPr>
        <p:txBody>
          <a:bodyPr/>
          <a:lstStyle/>
          <a:p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компьютерлері</a:t>
            </a:r>
            <a:r>
              <a:rPr lang="ru-RU" dirty="0"/>
              <a:t> </a:t>
            </a:r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органдары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9.1-суретте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жүйесіне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схемасы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Контроллер </a:t>
            </a:r>
            <a:r>
              <a:rPr lang="ru-RU" dirty="0"/>
              <a:t>диспетчер </a:t>
            </a:r>
            <a:r>
              <a:rPr lang="ru-RU" dirty="0" err="1"/>
              <a:t>кеңесшісі</a:t>
            </a:r>
            <a:r>
              <a:rPr lang="ru-RU" dirty="0"/>
              <a:t> </a:t>
            </a:r>
            <a:r>
              <a:rPr lang="ru-RU" dirty="0" err="1"/>
              <a:t>рөлін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 (9.1а </a:t>
            </a:r>
            <a:r>
              <a:rPr lang="ru-RU" dirty="0" err="1"/>
              <a:t>сурет</a:t>
            </a:r>
            <a:r>
              <a:rPr lang="ru-RU" dirty="0"/>
              <a:t>). Диспетчер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спецификациялар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пайдалана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панелін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ИО</a:t>
            </a:r>
            <a:r>
              <a:rPr lang="en-US" dirty="0" smtClean="0"/>
              <a:t> </a:t>
            </a:r>
            <a:r>
              <a:rPr lang="ru-RU" dirty="0" err="1"/>
              <a:t>атқарушы</a:t>
            </a:r>
            <a:r>
              <a:rPr lang="ru-RU" dirty="0"/>
              <a:t> органы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объектіге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Объектінің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параметрлері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kk-KZ" dirty="0" smtClean="0"/>
              <a:t>ДТ</a:t>
            </a:r>
            <a:r>
              <a:rPr lang="en-US" dirty="0" smtClean="0"/>
              <a:t> </a:t>
            </a:r>
            <a:r>
              <a:rPr lang="ru-RU" dirty="0"/>
              <a:t>сенсоры </a:t>
            </a:r>
            <a:r>
              <a:rPr lang="ru-RU" dirty="0" err="1"/>
              <a:t>алады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оны </a:t>
            </a:r>
            <a:r>
              <a:rPr lang="ru-RU" dirty="0" err="1"/>
              <a:t>көлік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kk-KZ" dirty="0" smtClean="0"/>
              <a:t>УВМ</a:t>
            </a:r>
            <a:r>
              <a:rPr lang="en-US" dirty="0" smtClean="0"/>
              <a:t>-</a:t>
            </a:r>
            <a:r>
              <a:rPr lang="ru-RU" dirty="0" err="1"/>
              <a:t>ге</a:t>
            </a:r>
            <a:r>
              <a:rPr lang="ru-RU" dirty="0"/>
              <a:t> </a:t>
            </a:r>
            <a:r>
              <a:rPr lang="ru-RU" dirty="0" err="1"/>
              <a:t>жібереді</a:t>
            </a:r>
            <a:r>
              <a:rPr lang="ru-RU" dirty="0"/>
              <a:t>.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диспетчер </a:t>
            </a:r>
            <a:r>
              <a:rPr lang="kk-KZ" dirty="0" smtClean="0"/>
              <a:t>УВМ</a:t>
            </a:r>
            <a:r>
              <a:rPr lang="en-US" dirty="0" smtClean="0"/>
              <a:t>-</a:t>
            </a:r>
            <a:r>
              <a:rPr lang="ru-RU" dirty="0"/>
              <a:t>де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kk-KZ" dirty="0" smtClean="0"/>
              <a:t>ДЩ</a:t>
            </a:r>
            <a:r>
              <a:rPr lang="en-US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панеліне</a:t>
            </a:r>
            <a:r>
              <a:rPr lang="ru-RU" dirty="0"/>
              <a:t>, </a:t>
            </a:r>
            <a:r>
              <a:rPr lang="kk-KZ" dirty="0" smtClean="0"/>
              <a:t>Д</a:t>
            </a:r>
            <a:r>
              <a:rPr lang="en-US" dirty="0" smtClean="0"/>
              <a:t> </a:t>
            </a:r>
            <a:r>
              <a:rPr lang="ru-RU" dirty="0" err="1"/>
              <a:t>дисплейіне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УП</a:t>
            </a:r>
            <a:r>
              <a:rPr lang="en-US" dirty="0" smtClean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құрылғысына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объектісіне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етпейді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цикл </a:t>
            </a:r>
            <a:r>
              <a:rPr lang="ru-RU" dirty="0" err="1"/>
              <a:t>режимінде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Компьютер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контурына</a:t>
            </a:r>
            <a:r>
              <a:rPr lang="ru-RU" dirty="0"/>
              <a:t> </a:t>
            </a:r>
            <a:r>
              <a:rPr lang="ru-RU" dirty="0" err="1"/>
              <a:t>қосылғанда</a:t>
            </a:r>
            <a:r>
              <a:rPr lang="ru-RU" dirty="0"/>
              <a:t> 9.1б </a:t>
            </a:r>
            <a:r>
              <a:rPr lang="ru-RU" dirty="0" err="1"/>
              <a:t>сурет</a:t>
            </a:r>
            <a:r>
              <a:rPr lang="ru-RU" dirty="0"/>
              <a:t> (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)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әрекеттері</a:t>
            </a:r>
            <a:r>
              <a:rPr lang="ru-RU" dirty="0"/>
              <a:t> </a:t>
            </a:r>
            <a:r>
              <a:rPr lang="ru-RU" dirty="0" err="1"/>
              <a:t>диспетчерді</a:t>
            </a:r>
            <a:r>
              <a:rPr lang="ru-RU" dirty="0"/>
              <a:t> </a:t>
            </a:r>
            <a:r>
              <a:rPr lang="ru-RU" dirty="0" err="1"/>
              <a:t>айналып</a:t>
            </a:r>
            <a:r>
              <a:rPr lang="ru-RU" dirty="0"/>
              <a:t> </a:t>
            </a:r>
            <a:r>
              <a:rPr lang="ru-RU" dirty="0" err="1"/>
              <a:t>өтіп</a:t>
            </a:r>
            <a:r>
              <a:rPr lang="ru-RU" dirty="0"/>
              <a:t>, </a:t>
            </a:r>
            <a:r>
              <a:rPr lang="ru-RU" dirty="0" err="1"/>
              <a:t>компьютерден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деңгейлі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де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кезегінде</a:t>
            </a:r>
            <a:r>
              <a:rPr lang="ru-RU" dirty="0"/>
              <a:t> </a:t>
            </a:r>
            <a:r>
              <a:rPr lang="ru-RU" dirty="0" err="1"/>
              <a:t>объектілерді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басқаруды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 (</a:t>
            </a:r>
            <a:r>
              <a:rPr lang="ru-RU" dirty="0" err="1"/>
              <a:t>жанама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49916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6373" y="590607"/>
            <a:ext cx="7446438" cy="598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1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417095"/>
            <a:ext cx="10471929" cy="5624267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 </a:t>
            </a:r>
            <a:r>
              <a:rPr lang="ru-RU" dirty="0" err="1"/>
              <a:t>құрылғыларымен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объектімен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құрылғыларымен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әрекеттесуі</a:t>
            </a:r>
            <a:r>
              <a:rPr lang="ru-RU" dirty="0"/>
              <a:t> осы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, </a:t>
            </a:r>
            <a:r>
              <a:rPr lang="ru-RU" dirty="0" err="1"/>
              <a:t>электрлік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конструкциялық</a:t>
            </a:r>
            <a:r>
              <a:rPr lang="ru-RU" dirty="0"/>
              <a:t> </a:t>
            </a:r>
            <a:r>
              <a:rPr lang="ru-RU" dirty="0" err="1"/>
              <a:t>үйлесімділігін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аппараттық</a:t>
            </a:r>
            <a:r>
              <a:rPr lang="ru-RU" dirty="0"/>
              <a:t>,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конструкторлық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интерфейсі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/>
              <a:t>объектісінің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алгоритміне</a:t>
            </a:r>
            <a:r>
              <a:rPr lang="ru-RU" dirty="0"/>
              <a:t> (</a:t>
            </a:r>
            <a:r>
              <a:rPr lang="ru-RU" dirty="0" err="1"/>
              <a:t>заңына</a:t>
            </a:r>
            <a:r>
              <a:rPr lang="ru-RU" dirty="0"/>
              <a:t>)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өңдейтін</a:t>
            </a:r>
            <a:r>
              <a:rPr lang="ru-RU" dirty="0"/>
              <a:t> компьютер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нәтижесі</a:t>
            </a:r>
            <a:r>
              <a:rPr lang="ru-RU" dirty="0"/>
              <a:t> – </a:t>
            </a:r>
            <a:r>
              <a:rPr lang="ru-RU" dirty="0" err="1"/>
              <a:t>объектіге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әсері</a:t>
            </a:r>
            <a:r>
              <a:rPr lang="ru-RU" dirty="0"/>
              <a:t>. </a:t>
            </a:r>
            <a:r>
              <a:rPr lang="ru-RU" dirty="0" err="1"/>
              <a:t>Компьютерге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жылдамдығы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өзгерістеріне</a:t>
            </a:r>
            <a:r>
              <a:rPr lang="ru-RU" dirty="0"/>
              <a:t> дер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етуі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нәтижелері</a:t>
            </a:r>
            <a:r>
              <a:rPr lang="ru-RU" dirty="0"/>
              <a:t> </a:t>
            </a:r>
            <a:r>
              <a:rPr lang="ru-RU" dirty="0" err="1"/>
              <a:t>жарамсыз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шығуы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,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қабылдауы</a:t>
            </a:r>
            <a:r>
              <a:rPr lang="ru-RU" dirty="0"/>
              <a:t> мен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нәтижелерін</a:t>
            </a:r>
            <a:r>
              <a:rPr lang="ru-RU" dirty="0"/>
              <a:t> беру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аралығында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өтсе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өзгерістер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қате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объектінің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принципі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әрекеттері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есептерді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асыратын</a:t>
            </a:r>
            <a:r>
              <a:rPr lang="ru-RU" dirty="0"/>
              <a:t> </a:t>
            </a:r>
            <a:r>
              <a:rPr lang="ru-RU" dirty="0" err="1"/>
              <a:t>бағдарлама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Бағдарлама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алгоритмінің</a:t>
            </a:r>
            <a:r>
              <a:rPr lang="ru-RU" dirty="0"/>
              <a:t> </a:t>
            </a:r>
            <a:r>
              <a:rPr lang="ru-RU" dirty="0" err="1"/>
              <a:t>сипаттамасы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компьютер </a:t>
            </a:r>
            <a:r>
              <a:rPr lang="ru-RU" dirty="0" err="1"/>
              <a:t>командаларының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команда тек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операцияны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әрекетін</a:t>
            </a:r>
            <a:r>
              <a:rPr lang="ru-RU" dirty="0"/>
              <a:t> </a:t>
            </a:r>
            <a:r>
              <a:rPr lang="ru-RU" dirty="0" err="1"/>
              <a:t>анықтайды</a:t>
            </a:r>
            <a:r>
              <a:rPr lang="ru-RU" dirty="0"/>
              <a:t>. </a:t>
            </a:r>
            <a:r>
              <a:rPr lang="ru-RU" dirty="0" err="1"/>
              <a:t>Сонымен</a:t>
            </a:r>
            <a:r>
              <a:rPr lang="ru-RU" dirty="0"/>
              <a:t>,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программада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 </a:t>
            </a:r>
            <a:r>
              <a:rPr lang="ru-RU" dirty="0" err="1"/>
              <a:t>тәртіпте</a:t>
            </a:r>
            <a:r>
              <a:rPr lang="ru-RU" dirty="0"/>
              <a:t> </a:t>
            </a:r>
            <a:r>
              <a:rPr lang="ru-RU" dirty="0" err="1"/>
              <a:t>орындалатын</a:t>
            </a:r>
            <a:r>
              <a:rPr lang="ru-RU" dirty="0"/>
              <a:t> </a:t>
            </a:r>
            <a:r>
              <a:rPr lang="ru-RU" dirty="0" err="1"/>
              <a:t>операциялар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.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тілі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командалардың</a:t>
            </a:r>
            <a:r>
              <a:rPr lang="ru-RU" dirty="0"/>
              <a:t> саны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ондаған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жүзге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/>
              <a:t>арифметикалық</a:t>
            </a:r>
            <a:r>
              <a:rPr lang="ru-RU" dirty="0"/>
              <a:t>, </a:t>
            </a:r>
            <a:r>
              <a:rPr lang="ru-RU" dirty="0" err="1"/>
              <a:t>логикалық</a:t>
            </a:r>
            <a:r>
              <a:rPr lang="ru-RU" dirty="0"/>
              <a:t>,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,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5190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417095"/>
            <a:ext cx="10471929" cy="5624267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 </a:t>
            </a:r>
            <a:r>
              <a:rPr lang="ru-RU" dirty="0" err="1"/>
              <a:t>құрылғыларымен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объектімен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құрылғыларымен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әрекеттесуі</a:t>
            </a:r>
            <a:r>
              <a:rPr lang="ru-RU" dirty="0"/>
              <a:t> осы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, </a:t>
            </a:r>
            <a:r>
              <a:rPr lang="ru-RU" dirty="0" err="1"/>
              <a:t>электрлік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конструкциялық</a:t>
            </a:r>
            <a:r>
              <a:rPr lang="ru-RU" dirty="0"/>
              <a:t> </a:t>
            </a:r>
            <a:r>
              <a:rPr lang="ru-RU" dirty="0" err="1"/>
              <a:t>үйлесімділігін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аппараттық</a:t>
            </a:r>
            <a:r>
              <a:rPr lang="ru-RU" dirty="0"/>
              <a:t>,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конструкторлық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интерфейсі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/>
              <a:t>объектісінің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алгоритміне</a:t>
            </a:r>
            <a:r>
              <a:rPr lang="ru-RU" dirty="0"/>
              <a:t> (</a:t>
            </a:r>
            <a:r>
              <a:rPr lang="ru-RU" dirty="0" err="1"/>
              <a:t>заңына</a:t>
            </a:r>
            <a:r>
              <a:rPr lang="ru-RU" dirty="0"/>
              <a:t>)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өңдейтін</a:t>
            </a:r>
            <a:r>
              <a:rPr lang="ru-RU" dirty="0"/>
              <a:t> компьютер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нәтижесі</a:t>
            </a:r>
            <a:r>
              <a:rPr lang="ru-RU" dirty="0"/>
              <a:t> – </a:t>
            </a:r>
            <a:r>
              <a:rPr lang="ru-RU" dirty="0" err="1"/>
              <a:t>объектіге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әсері</a:t>
            </a:r>
            <a:r>
              <a:rPr lang="ru-RU" dirty="0"/>
              <a:t>. </a:t>
            </a:r>
            <a:r>
              <a:rPr lang="ru-RU" dirty="0" err="1"/>
              <a:t>Компьютерге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жылдамдығы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өзгерістеріне</a:t>
            </a:r>
            <a:r>
              <a:rPr lang="ru-RU" dirty="0"/>
              <a:t> дер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етуі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нәтижелері</a:t>
            </a:r>
            <a:r>
              <a:rPr lang="ru-RU" dirty="0"/>
              <a:t> </a:t>
            </a:r>
            <a:r>
              <a:rPr lang="ru-RU" dirty="0" err="1"/>
              <a:t>жарамсыз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шығуы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,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қабылдауы</a:t>
            </a:r>
            <a:r>
              <a:rPr lang="ru-RU" dirty="0"/>
              <a:t> мен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нәтижелерін</a:t>
            </a:r>
            <a:r>
              <a:rPr lang="ru-RU" dirty="0"/>
              <a:t> беру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аралығында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өтсе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өзгерістер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қате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объектінің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принципі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әрекеттері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есептерді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асыратын</a:t>
            </a:r>
            <a:r>
              <a:rPr lang="ru-RU" dirty="0"/>
              <a:t> </a:t>
            </a:r>
            <a:r>
              <a:rPr lang="ru-RU" dirty="0" err="1"/>
              <a:t>бағдарлама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Бағдарлама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алгоритмінің</a:t>
            </a:r>
            <a:r>
              <a:rPr lang="ru-RU" dirty="0"/>
              <a:t> </a:t>
            </a:r>
            <a:r>
              <a:rPr lang="ru-RU" dirty="0" err="1"/>
              <a:t>сипаттамасы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компьютер </a:t>
            </a:r>
            <a:r>
              <a:rPr lang="ru-RU" dirty="0" err="1"/>
              <a:t>командаларының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команда тек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операцияны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әрекетін</a:t>
            </a:r>
            <a:r>
              <a:rPr lang="ru-RU" dirty="0"/>
              <a:t> </a:t>
            </a:r>
            <a:r>
              <a:rPr lang="ru-RU" dirty="0" err="1"/>
              <a:t>анықтайды</a:t>
            </a:r>
            <a:r>
              <a:rPr lang="ru-RU" dirty="0"/>
              <a:t>. </a:t>
            </a:r>
            <a:r>
              <a:rPr lang="ru-RU" dirty="0" err="1"/>
              <a:t>Сонымен</a:t>
            </a:r>
            <a:r>
              <a:rPr lang="ru-RU" dirty="0"/>
              <a:t>,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программада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 </a:t>
            </a:r>
            <a:r>
              <a:rPr lang="ru-RU" dirty="0" err="1"/>
              <a:t>тәртіпте</a:t>
            </a:r>
            <a:r>
              <a:rPr lang="ru-RU" dirty="0"/>
              <a:t> </a:t>
            </a:r>
            <a:r>
              <a:rPr lang="ru-RU" dirty="0" err="1"/>
              <a:t>орындалатын</a:t>
            </a:r>
            <a:r>
              <a:rPr lang="ru-RU" dirty="0"/>
              <a:t> </a:t>
            </a:r>
            <a:r>
              <a:rPr lang="ru-RU" dirty="0" err="1"/>
              <a:t>операциялар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.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тілі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командалардың</a:t>
            </a:r>
            <a:r>
              <a:rPr lang="ru-RU" dirty="0"/>
              <a:t> саны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ондаған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жүзге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/>
              <a:t>арифметикалық</a:t>
            </a:r>
            <a:r>
              <a:rPr lang="ru-RU" dirty="0"/>
              <a:t>, </a:t>
            </a:r>
            <a:r>
              <a:rPr lang="ru-RU" dirty="0" err="1"/>
              <a:t>логикалық</a:t>
            </a:r>
            <a:r>
              <a:rPr lang="ru-RU" dirty="0"/>
              <a:t>,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,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5190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600266" cy="13208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,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ұйымдастырушылық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 smtClean="0"/>
              <a:t>етулуі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744645" cy="4384590"/>
          </a:xfrm>
        </p:spPr>
        <p:txBody>
          <a:bodyPr/>
          <a:lstStyle/>
          <a:p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жүйесінің</a:t>
            </a:r>
            <a:r>
              <a:rPr lang="ru-RU" dirty="0" smtClean="0"/>
              <a:t> </a:t>
            </a:r>
            <a:r>
              <a:rPr lang="ru-RU" dirty="0" err="1" smtClean="0"/>
              <a:t>барлық</a:t>
            </a:r>
            <a:r>
              <a:rPr lang="ru-RU" dirty="0" smtClean="0"/>
              <a:t> </a:t>
            </a:r>
            <a:r>
              <a:rPr lang="ru-RU" dirty="0" err="1" smtClean="0"/>
              <a:t>құрылымдық</a:t>
            </a:r>
            <a:r>
              <a:rPr lang="ru-RU" dirty="0" smtClean="0"/>
              <a:t> </a:t>
            </a:r>
            <a:r>
              <a:rPr lang="ru-RU" dirty="0" err="1" smtClean="0"/>
              <a:t>бөлімшелерін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мерзімде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ыңғайлы</a:t>
            </a:r>
            <a:r>
              <a:rPr lang="ru-RU" dirty="0" smtClean="0"/>
              <a:t> </a:t>
            </a:r>
            <a:r>
              <a:rPr lang="ru-RU" dirty="0" err="1" smtClean="0"/>
              <a:t>нысанда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ақпаратпен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етеді</a:t>
            </a:r>
            <a:r>
              <a:rPr lang="ru-RU" dirty="0" smtClean="0"/>
              <a:t>.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 smtClean="0"/>
              <a:t>ақпаратты</a:t>
            </a:r>
            <a:r>
              <a:rPr lang="ru-RU" dirty="0" smtClean="0"/>
              <a:t> </a:t>
            </a:r>
            <a:r>
              <a:rPr lang="ru-RU" dirty="0" err="1" smtClean="0"/>
              <a:t>жинау</a:t>
            </a:r>
            <a:r>
              <a:rPr lang="ru-RU" dirty="0" smtClean="0"/>
              <a:t>, </a:t>
            </a:r>
            <a:r>
              <a:rPr lang="ru-RU" dirty="0" err="1" smtClean="0"/>
              <a:t>өңдеу</a:t>
            </a:r>
            <a:r>
              <a:rPr lang="ru-RU" dirty="0" smtClean="0"/>
              <a:t>, </a:t>
            </a:r>
            <a:r>
              <a:rPr lang="ru-RU" dirty="0" err="1" smtClean="0"/>
              <a:t>сақтау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әдістерінің</a:t>
            </a:r>
            <a:r>
              <a:rPr lang="ru-RU" dirty="0" smtClean="0"/>
              <a:t> </a:t>
            </a:r>
            <a:r>
              <a:rPr lang="ru-RU" dirty="0" err="1" smtClean="0"/>
              <a:t>жиынтығын</a:t>
            </a:r>
            <a:r>
              <a:rPr lang="ru-RU" dirty="0" smtClean="0"/>
              <a:t> </a:t>
            </a:r>
            <a:r>
              <a:rPr lang="ru-RU" dirty="0" err="1" smtClean="0"/>
              <a:t>қамтиды</a:t>
            </a:r>
            <a:r>
              <a:rPr lang="ru-RU" dirty="0" smtClean="0"/>
              <a:t>. </a:t>
            </a:r>
            <a:r>
              <a:rPr lang="ru-RU" dirty="0" err="1" smtClean="0"/>
              <a:t>Оған</a:t>
            </a:r>
            <a:r>
              <a:rPr lang="ru-RU" dirty="0" smtClean="0"/>
              <a:t> </a:t>
            </a:r>
            <a:r>
              <a:rPr lang="ru-RU" dirty="0" err="1" smtClean="0"/>
              <a:t>мыналар</a:t>
            </a:r>
            <a:r>
              <a:rPr lang="ru-RU" dirty="0" smtClean="0"/>
              <a:t> </a:t>
            </a:r>
            <a:r>
              <a:rPr lang="ru-RU" dirty="0" err="1" smtClean="0"/>
              <a:t>кіреді</a:t>
            </a:r>
            <a:r>
              <a:rPr lang="ru-RU" dirty="0" smtClean="0"/>
              <a:t>: </a:t>
            </a:r>
            <a:r>
              <a:rPr lang="ru-RU" dirty="0" err="1" smtClean="0"/>
              <a:t>жүйенің</a:t>
            </a:r>
            <a:r>
              <a:rPr lang="ru-RU" dirty="0" smtClean="0"/>
              <a:t>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базасын</a:t>
            </a:r>
            <a:r>
              <a:rPr lang="ru-RU" dirty="0" smtClean="0"/>
              <a:t> </a:t>
            </a:r>
            <a:r>
              <a:rPr lang="ru-RU" dirty="0" err="1" smtClean="0"/>
              <a:t>құрайтын</a:t>
            </a:r>
            <a:r>
              <a:rPr lang="ru-RU" dirty="0" smtClean="0"/>
              <a:t> </a:t>
            </a:r>
            <a:r>
              <a:rPr lang="ru-RU" dirty="0" err="1" smtClean="0"/>
              <a:t>нормативтік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анықтамалық</a:t>
            </a:r>
            <a:r>
              <a:rPr lang="ru-RU" dirty="0" smtClean="0"/>
              <a:t> </a:t>
            </a:r>
            <a:r>
              <a:rPr lang="ru-RU" dirty="0" err="1" smtClean="0"/>
              <a:t>деректер</a:t>
            </a:r>
            <a:r>
              <a:rPr lang="ru-RU" dirty="0" smtClean="0"/>
              <a:t>; </a:t>
            </a:r>
            <a:r>
              <a:rPr lang="ru-RU" dirty="0" err="1" smtClean="0"/>
              <a:t>жүйеге</a:t>
            </a:r>
            <a:r>
              <a:rPr lang="ru-RU" dirty="0" smtClean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істеуі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енетін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жүйеден</a:t>
            </a:r>
            <a:r>
              <a:rPr lang="ru-RU" dirty="0" smtClean="0"/>
              <a:t> </a:t>
            </a:r>
            <a:r>
              <a:rPr lang="ru-RU" dirty="0" err="1" smtClean="0"/>
              <a:t>жауап</a:t>
            </a:r>
            <a:r>
              <a:rPr lang="ru-RU" dirty="0" smtClean="0"/>
              <a:t> </a:t>
            </a:r>
            <a:r>
              <a:rPr lang="ru-RU" dirty="0" err="1" smtClean="0"/>
              <a:t>беруді</a:t>
            </a:r>
            <a:r>
              <a:rPr lang="ru-RU" dirty="0" smtClean="0"/>
              <a:t> </a:t>
            </a:r>
            <a:r>
              <a:rPr lang="ru-RU" dirty="0" err="1" smtClean="0"/>
              <a:t>талап</a:t>
            </a:r>
            <a:r>
              <a:rPr lang="ru-RU" dirty="0" smtClean="0"/>
              <a:t> </a:t>
            </a:r>
            <a:r>
              <a:rPr lang="ru-RU" dirty="0" err="1" smtClean="0"/>
              <a:t>ететін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шешім</a:t>
            </a:r>
            <a:r>
              <a:rPr lang="ru-RU" dirty="0" smtClean="0"/>
              <a:t> </a:t>
            </a:r>
            <a:r>
              <a:rPr lang="ru-RU" dirty="0" err="1" smtClean="0"/>
              <a:t>қабылдау</a:t>
            </a:r>
            <a:r>
              <a:rPr lang="ru-RU" dirty="0" smtClean="0"/>
              <a:t> </a:t>
            </a:r>
            <a:r>
              <a:rPr lang="ru-RU" dirty="0" err="1" smtClean="0"/>
              <a:t>алгоритміне</a:t>
            </a:r>
            <a:r>
              <a:rPr lang="ru-RU" dirty="0" smtClean="0"/>
              <a:t> </a:t>
            </a:r>
            <a:r>
              <a:rPr lang="ru-RU" dirty="0" err="1" smtClean="0"/>
              <a:t>әсер</a:t>
            </a:r>
            <a:r>
              <a:rPr lang="ru-RU" dirty="0" smtClean="0"/>
              <a:t> </a:t>
            </a:r>
            <a:r>
              <a:rPr lang="ru-RU" dirty="0" err="1" smtClean="0"/>
              <a:t>ететін</a:t>
            </a:r>
            <a:r>
              <a:rPr lang="ru-RU" dirty="0" smtClean="0"/>
              <a:t> </a:t>
            </a:r>
            <a:r>
              <a:rPr lang="ru-RU" dirty="0" err="1" smtClean="0"/>
              <a:t>ағымдағы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 (</a:t>
            </a:r>
            <a:r>
              <a:rPr lang="ru-RU" dirty="0" err="1" smtClean="0"/>
              <a:t>операциялық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); </a:t>
            </a:r>
            <a:r>
              <a:rPr lang="ru-RU" dirty="0" err="1" smtClean="0"/>
              <a:t>жүйенің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істеуіне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бухгалтерлік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мұрағаттық</a:t>
            </a:r>
            <a:r>
              <a:rPr lang="ru-RU" dirty="0" smtClean="0"/>
              <a:t> </a:t>
            </a:r>
            <a:r>
              <a:rPr lang="ru-RU" dirty="0" err="1" smtClean="0"/>
              <a:t>мәліметтер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жүйемен</a:t>
            </a:r>
            <a:r>
              <a:rPr lang="ru-RU" dirty="0" smtClean="0"/>
              <a:t> </a:t>
            </a:r>
            <a:r>
              <a:rPr lang="ru-RU" dirty="0" err="1" smtClean="0"/>
              <a:t>өңделетін</a:t>
            </a:r>
            <a:r>
              <a:rPr lang="ru-RU" dirty="0" smtClean="0"/>
              <a:t> </a:t>
            </a:r>
            <a:r>
              <a:rPr lang="ru-RU" dirty="0" err="1" smtClean="0"/>
              <a:t>деректердің</a:t>
            </a:r>
            <a:r>
              <a:rPr lang="ru-RU" dirty="0" smtClean="0"/>
              <a:t> </a:t>
            </a:r>
            <a:r>
              <a:rPr lang="ru-RU" dirty="0" err="1" smtClean="0"/>
              <a:t>көлемі</a:t>
            </a:r>
            <a:r>
              <a:rPr lang="ru-RU" dirty="0" smtClean="0"/>
              <a:t> мен </a:t>
            </a:r>
            <a:r>
              <a:rPr lang="ru-RU" dirty="0" err="1" smtClean="0"/>
              <a:t>мазмұны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объектісінің</a:t>
            </a:r>
            <a:r>
              <a:rPr lang="ru-RU" dirty="0" smtClean="0"/>
              <a:t> </a:t>
            </a:r>
            <a:r>
              <a:rPr lang="ru-RU" dirty="0" err="1" smtClean="0"/>
              <a:t>масштабына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жатқан</a:t>
            </a:r>
            <a:r>
              <a:rPr lang="ru-RU" dirty="0" smtClean="0"/>
              <a:t> </a:t>
            </a:r>
            <a:r>
              <a:rPr lang="ru-RU" dirty="0" err="1" smtClean="0"/>
              <a:t>процестердің</a:t>
            </a:r>
            <a:r>
              <a:rPr lang="ru-RU" dirty="0" smtClean="0"/>
              <a:t> </a:t>
            </a:r>
            <a:r>
              <a:rPr lang="ru-RU" dirty="0" err="1" smtClean="0"/>
              <a:t>күрделілігіне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.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етудің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жүйесі</a:t>
            </a:r>
            <a:r>
              <a:rPr lang="ru-RU" dirty="0" smtClean="0"/>
              <a:t> </a:t>
            </a:r>
            <a:r>
              <a:rPr lang="ru-RU" dirty="0" err="1" smtClean="0"/>
              <a:t>икемділікке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жүйесінің</a:t>
            </a:r>
            <a:r>
              <a:rPr lang="ru-RU" dirty="0" smtClean="0"/>
              <a:t> </a:t>
            </a:r>
            <a:r>
              <a:rPr lang="ru-RU" dirty="0" err="1" smtClean="0"/>
              <a:t>талаптарына</a:t>
            </a:r>
            <a:r>
              <a:rPr lang="ru-RU" dirty="0" smtClean="0"/>
              <a:t> </a:t>
            </a:r>
            <a:r>
              <a:rPr lang="ru-RU" dirty="0" err="1" smtClean="0"/>
              <a:t>сәйкес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 </a:t>
            </a:r>
            <a:r>
              <a:rPr lang="ru-RU" dirty="0" err="1" smtClean="0"/>
              <a:t>ағындарын</a:t>
            </a:r>
            <a:r>
              <a:rPr lang="ru-RU" dirty="0" smtClean="0"/>
              <a:t> </a:t>
            </a:r>
            <a:r>
              <a:rPr lang="ru-RU" dirty="0" err="1" smtClean="0"/>
              <a:t>қайта</a:t>
            </a:r>
            <a:r>
              <a:rPr lang="ru-RU" dirty="0" smtClean="0"/>
              <a:t> </a:t>
            </a:r>
            <a:r>
              <a:rPr lang="ru-RU" dirty="0" err="1" smtClean="0"/>
              <a:t>реттеу</a:t>
            </a:r>
            <a:r>
              <a:rPr lang="ru-RU" dirty="0" smtClean="0"/>
              <a:t> </a:t>
            </a:r>
            <a:r>
              <a:rPr lang="ru-RU" dirty="0" err="1" smtClean="0"/>
              <a:t>мүмкіндігіне</a:t>
            </a:r>
            <a:r>
              <a:rPr lang="ru-RU" dirty="0" smtClean="0"/>
              <a:t> </a:t>
            </a:r>
            <a:r>
              <a:rPr lang="ru-RU" dirty="0" err="1" smtClean="0"/>
              <a:t>ие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399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600266" cy="13208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,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ұйымдастырушылық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 smtClean="0"/>
              <a:t>етулуі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744645" cy="4384590"/>
          </a:xfrm>
        </p:spPr>
        <p:txBody>
          <a:bodyPr/>
          <a:lstStyle/>
          <a:p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жүйесінің</a:t>
            </a:r>
            <a:r>
              <a:rPr lang="ru-RU" dirty="0" smtClean="0"/>
              <a:t> </a:t>
            </a:r>
            <a:r>
              <a:rPr lang="ru-RU" dirty="0" err="1" smtClean="0"/>
              <a:t>барлық</a:t>
            </a:r>
            <a:r>
              <a:rPr lang="ru-RU" dirty="0" smtClean="0"/>
              <a:t> </a:t>
            </a:r>
            <a:r>
              <a:rPr lang="ru-RU" dirty="0" err="1" smtClean="0"/>
              <a:t>құрылымдық</a:t>
            </a:r>
            <a:r>
              <a:rPr lang="ru-RU" dirty="0" smtClean="0"/>
              <a:t> </a:t>
            </a:r>
            <a:r>
              <a:rPr lang="ru-RU" dirty="0" err="1" smtClean="0"/>
              <a:t>бөлімшелерін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мерзімде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ыңғайлы</a:t>
            </a:r>
            <a:r>
              <a:rPr lang="ru-RU" dirty="0" smtClean="0"/>
              <a:t> </a:t>
            </a:r>
            <a:r>
              <a:rPr lang="ru-RU" dirty="0" err="1" smtClean="0"/>
              <a:t>нысанда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ақпаратпен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етеді</a:t>
            </a:r>
            <a:r>
              <a:rPr lang="ru-RU" dirty="0" smtClean="0"/>
              <a:t>.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 smtClean="0"/>
              <a:t>ақпаратты</a:t>
            </a:r>
            <a:r>
              <a:rPr lang="ru-RU" dirty="0" smtClean="0"/>
              <a:t> </a:t>
            </a:r>
            <a:r>
              <a:rPr lang="ru-RU" dirty="0" err="1" smtClean="0"/>
              <a:t>жинау</a:t>
            </a:r>
            <a:r>
              <a:rPr lang="ru-RU" dirty="0" smtClean="0"/>
              <a:t>, </a:t>
            </a:r>
            <a:r>
              <a:rPr lang="ru-RU" dirty="0" err="1" smtClean="0"/>
              <a:t>өңдеу</a:t>
            </a:r>
            <a:r>
              <a:rPr lang="ru-RU" dirty="0" smtClean="0"/>
              <a:t>, </a:t>
            </a:r>
            <a:r>
              <a:rPr lang="ru-RU" dirty="0" err="1" smtClean="0"/>
              <a:t>сақтау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әдістерінің</a:t>
            </a:r>
            <a:r>
              <a:rPr lang="ru-RU" dirty="0" smtClean="0"/>
              <a:t> </a:t>
            </a:r>
            <a:r>
              <a:rPr lang="ru-RU" dirty="0" err="1" smtClean="0"/>
              <a:t>жиынтығын</a:t>
            </a:r>
            <a:r>
              <a:rPr lang="ru-RU" dirty="0" smtClean="0"/>
              <a:t> </a:t>
            </a:r>
            <a:r>
              <a:rPr lang="ru-RU" dirty="0" err="1" smtClean="0"/>
              <a:t>қамтиды</a:t>
            </a:r>
            <a:r>
              <a:rPr lang="ru-RU" dirty="0" smtClean="0"/>
              <a:t>. </a:t>
            </a:r>
            <a:r>
              <a:rPr lang="ru-RU" dirty="0" err="1" smtClean="0"/>
              <a:t>Оған</a:t>
            </a:r>
            <a:r>
              <a:rPr lang="ru-RU" dirty="0" smtClean="0"/>
              <a:t> </a:t>
            </a:r>
            <a:r>
              <a:rPr lang="ru-RU" dirty="0" err="1" smtClean="0"/>
              <a:t>мыналар</a:t>
            </a:r>
            <a:r>
              <a:rPr lang="ru-RU" dirty="0" smtClean="0"/>
              <a:t> </a:t>
            </a:r>
            <a:r>
              <a:rPr lang="ru-RU" dirty="0" err="1" smtClean="0"/>
              <a:t>кіреді</a:t>
            </a:r>
            <a:r>
              <a:rPr lang="ru-RU" dirty="0" smtClean="0"/>
              <a:t>: </a:t>
            </a:r>
            <a:r>
              <a:rPr lang="ru-RU" dirty="0" err="1" smtClean="0"/>
              <a:t>жүйенің</a:t>
            </a:r>
            <a:r>
              <a:rPr lang="ru-RU" dirty="0" smtClean="0"/>
              <a:t>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базасын</a:t>
            </a:r>
            <a:r>
              <a:rPr lang="ru-RU" dirty="0" smtClean="0"/>
              <a:t> </a:t>
            </a:r>
            <a:r>
              <a:rPr lang="ru-RU" dirty="0" err="1" smtClean="0"/>
              <a:t>құрайтын</a:t>
            </a:r>
            <a:r>
              <a:rPr lang="ru-RU" dirty="0" smtClean="0"/>
              <a:t> </a:t>
            </a:r>
            <a:r>
              <a:rPr lang="ru-RU" dirty="0" err="1" smtClean="0"/>
              <a:t>нормативтік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анықтамалық</a:t>
            </a:r>
            <a:r>
              <a:rPr lang="ru-RU" dirty="0" smtClean="0"/>
              <a:t> </a:t>
            </a:r>
            <a:r>
              <a:rPr lang="ru-RU" dirty="0" err="1" smtClean="0"/>
              <a:t>деректер</a:t>
            </a:r>
            <a:r>
              <a:rPr lang="ru-RU" dirty="0" smtClean="0"/>
              <a:t>; </a:t>
            </a:r>
            <a:r>
              <a:rPr lang="ru-RU" dirty="0" err="1" smtClean="0"/>
              <a:t>жүйеге</a:t>
            </a:r>
            <a:r>
              <a:rPr lang="ru-RU" dirty="0" smtClean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істеуі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енетін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жүйеден</a:t>
            </a:r>
            <a:r>
              <a:rPr lang="ru-RU" dirty="0" smtClean="0"/>
              <a:t> </a:t>
            </a:r>
            <a:r>
              <a:rPr lang="ru-RU" dirty="0" err="1" smtClean="0"/>
              <a:t>жауап</a:t>
            </a:r>
            <a:r>
              <a:rPr lang="ru-RU" dirty="0" smtClean="0"/>
              <a:t> </a:t>
            </a:r>
            <a:r>
              <a:rPr lang="ru-RU" dirty="0" err="1" smtClean="0"/>
              <a:t>беруді</a:t>
            </a:r>
            <a:r>
              <a:rPr lang="ru-RU" dirty="0" smtClean="0"/>
              <a:t> </a:t>
            </a:r>
            <a:r>
              <a:rPr lang="ru-RU" dirty="0" err="1" smtClean="0"/>
              <a:t>талап</a:t>
            </a:r>
            <a:r>
              <a:rPr lang="ru-RU" dirty="0" smtClean="0"/>
              <a:t> </a:t>
            </a:r>
            <a:r>
              <a:rPr lang="ru-RU" dirty="0" err="1" smtClean="0"/>
              <a:t>ететін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шешім</a:t>
            </a:r>
            <a:r>
              <a:rPr lang="ru-RU" dirty="0" smtClean="0"/>
              <a:t> </a:t>
            </a:r>
            <a:r>
              <a:rPr lang="ru-RU" dirty="0" err="1" smtClean="0"/>
              <a:t>қабылдау</a:t>
            </a:r>
            <a:r>
              <a:rPr lang="ru-RU" dirty="0" smtClean="0"/>
              <a:t> </a:t>
            </a:r>
            <a:r>
              <a:rPr lang="ru-RU" dirty="0" err="1" smtClean="0"/>
              <a:t>алгоритміне</a:t>
            </a:r>
            <a:r>
              <a:rPr lang="ru-RU" dirty="0" smtClean="0"/>
              <a:t> </a:t>
            </a:r>
            <a:r>
              <a:rPr lang="ru-RU" dirty="0" err="1" smtClean="0"/>
              <a:t>әсер</a:t>
            </a:r>
            <a:r>
              <a:rPr lang="ru-RU" dirty="0" smtClean="0"/>
              <a:t> </a:t>
            </a:r>
            <a:r>
              <a:rPr lang="ru-RU" dirty="0" err="1" smtClean="0"/>
              <a:t>ететін</a:t>
            </a:r>
            <a:r>
              <a:rPr lang="ru-RU" dirty="0" smtClean="0"/>
              <a:t> </a:t>
            </a:r>
            <a:r>
              <a:rPr lang="ru-RU" dirty="0" err="1" smtClean="0"/>
              <a:t>ағымдағы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 (</a:t>
            </a:r>
            <a:r>
              <a:rPr lang="ru-RU" dirty="0" err="1" smtClean="0"/>
              <a:t>операциялық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); </a:t>
            </a:r>
            <a:r>
              <a:rPr lang="ru-RU" dirty="0" err="1" smtClean="0"/>
              <a:t>жүйенің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істеуіне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бухгалтерлік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мұрағаттық</a:t>
            </a:r>
            <a:r>
              <a:rPr lang="ru-RU" dirty="0" smtClean="0"/>
              <a:t> </a:t>
            </a:r>
            <a:r>
              <a:rPr lang="ru-RU" dirty="0" err="1" smtClean="0"/>
              <a:t>мәліметтер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жүйемен</a:t>
            </a:r>
            <a:r>
              <a:rPr lang="ru-RU" dirty="0" smtClean="0"/>
              <a:t> </a:t>
            </a:r>
            <a:r>
              <a:rPr lang="ru-RU" dirty="0" err="1" smtClean="0"/>
              <a:t>өңделетін</a:t>
            </a:r>
            <a:r>
              <a:rPr lang="ru-RU" dirty="0" smtClean="0"/>
              <a:t> </a:t>
            </a:r>
            <a:r>
              <a:rPr lang="ru-RU" dirty="0" err="1" smtClean="0"/>
              <a:t>деректердің</a:t>
            </a:r>
            <a:r>
              <a:rPr lang="ru-RU" dirty="0" smtClean="0"/>
              <a:t> </a:t>
            </a:r>
            <a:r>
              <a:rPr lang="ru-RU" dirty="0" err="1" smtClean="0"/>
              <a:t>көлемі</a:t>
            </a:r>
            <a:r>
              <a:rPr lang="ru-RU" dirty="0" smtClean="0"/>
              <a:t> мен </a:t>
            </a:r>
            <a:r>
              <a:rPr lang="ru-RU" dirty="0" err="1" smtClean="0"/>
              <a:t>мазмұны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объектісінің</a:t>
            </a:r>
            <a:r>
              <a:rPr lang="ru-RU" dirty="0" smtClean="0"/>
              <a:t> </a:t>
            </a:r>
            <a:r>
              <a:rPr lang="ru-RU" dirty="0" err="1" smtClean="0"/>
              <a:t>масштабына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жатқан</a:t>
            </a:r>
            <a:r>
              <a:rPr lang="ru-RU" dirty="0" smtClean="0"/>
              <a:t> </a:t>
            </a:r>
            <a:r>
              <a:rPr lang="ru-RU" dirty="0" err="1" smtClean="0"/>
              <a:t>процестердің</a:t>
            </a:r>
            <a:r>
              <a:rPr lang="ru-RU" dirty="0" smtClean="0"/>
              <a:t> </a:t>
            </a:r>
            <a:r>
              <a:rPr lang="ru-RU" dirty="0" err="1" smtClean="0"/>
              <a:t>күрделілігіне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.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етудің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жүйесі</a:t>
            </a:r>
            <a:r>
              <a:rPr lang="ru-RU" dirty="0" smtClean="0"/>
              <a:t> </a:t>
            </a:r>
            <a:r>
              <a:rPr lang="ru-RU" dirty="0" err="1" smtClean="0"/>
              <a:t>икемділікке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жүйесінің</a:t>
            </a:r>
            <a:r>
              <a:rPr lang="ru-RU" dirty="0" smtClean="0"/>
              <a:t> </a:t>
            </a:r>
            <a:r>
              <a:rPr lang="ru-RU" dirty="0" err="1" smtClean="0"/>
              <a:t>талаптарына</a:t>
            </a:r>
            <a:r>
              <a:rPr lang="ru-RU" dirty="0" smtClean="0"/>
              <a:t> </a:t>
            </a:r>
            <a:r>
              <a:rPr lang="ru-RU" dirty="0" err="1" smtClean="0"/>
              <a:t>сәйкес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 </a:t>
            </a:r>
            <a:r>
              <a:rPr lang="ru-RU" dirty="0" err="1" smtClean="0"/>
              <a:t>ағындарын</a:t>
            </a:r>
            <a:r>
              <a:rPr lang="ru-RU" dirty="0" smtClean="0"/>
              <a:t> </a:t>
            </a:r>
            <a:r>
              <a:rPr lang="ru-RU" dirty="0" err="1" smtClean="0"/>
              <a:t>қайта</a:t>
            </a:r>
            <a:r>
              <a:rPr lang="ru-RU" dirty="0" smtClean="0"/>
              <a:t> </a:t>
            </a:r>
            <a:r>
              <a:rPr lang="ru-RU" dirty="0" err="1" smtClean="0"/>
              <a:t>реттеу</a:t>
            </a:r>
            <a:r>
              <a:rPr lang="ru-RU" dirty="0" smtClean="0"/>
              <a:t> </a:t>
            </a:r>
            <a:r>
              <a:rPr lang="ru-RU" dirty="0" err="1" smtClean="0"/>
              <a:t>мүмкіндігіне</a:t>
            </a:r>
            <a:r>
              <a:rPr lang="ru-RU" dirty="0" smtClean="0"/>
              <a:t> </a:t>
            </a:r>
            <a:r>
              <a:rPr lang="ru-RU" dirty="0" err="1" smtClean="0"/>
              <a:t>ие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399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52927"/>
            <a:ext cx="10648392" cy="5688436"/>
          </a:xfrm>
        </p:spPr>
        <p:txBody>
          <a:bodyPr/>
          <a:lstStyle/>
          <a:p>
            <a:r>
              <a:rPr lang="ru-RU" dirty="0" err="1"/>
              <a:t>Ұйымдастыру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пен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айырмашылық</a:t>
            </a:r>
            <a:r>
              <a:rPr lang="ru-RU" dirty="0"/>
              <a:t> бар. </a:t>
            </a:r>
            <a:r>
              <a:rPr lang="ru-RU" dirty="0" err="1"/>
              <a:t>Себебі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есептер</a:t>
            </a:r>
            <a:r>
              <a:rPr lang="ru-RU" dirty="0"/>
              <a:t> </a:t>
            </a:r>
            <a:r>
              <a:rPr lang="ru-RU" dirty="0" err="1"/>
              <a:t>бір-бірінен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мен </a:t>
            </a:r>
            <a:r>
              <a:rPr lang="ru-RU" dirty="0" err="1"/>
              <a:t>мазмұны</a:t>
            </a:r>
            <a:r>
              <a:rPr lang="ru-RU" dirty="0"/>
              <a:t>,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жиілігі</a:t>
            </a:r>
            <a:r>
              <a:rPr lang="ru-RU" dirty="0"/>
              <a:t> мен </a:t>
            </a:r>
            <a:r>
              <a:rPr lang="ru-RU" dirty="0" err="1"/>
              <a:t>уақыты</a:t>
            </a:r>
            <a:r>
              <a:rPr lang="ru-RU" dirty="0"/>
              <a:t>, </a:t>
            </a:r>
            <a:r>
              <a:rPr lang="ru-RU" dirty="0" err="1"/>
              <a:t>алгоритмдерді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принциптері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ерекшеленеді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Ақпарат</a:t>
            </a:r>
            <a:r>
              <a:rPr lang="ru-RU" dirty="0" smtClean="0"/>
              <a:t> </a:t>
            </a:r>
            <a:r>
              <a:rPr lang="ru-RU" dirty="0" err="1"/>
              <a:t>көздері</a:t>
            </a:r>
            <a:r>
              <a:rPr lang="ru-RU" dirty="0"/>
              <a:t> </a:t>
            </a:r>
            <a:r>
              <a:rPr lang="ru-RU" dirty="0" err="1"/>
              <a:t>аналогтық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дискретті</a:t>
            </a:r>
            <a:r>
              <a:rPr lang="ru-RU" dirty="0"/>
              <a:t> </a:t>
            </a:r>
            <a:r>
              <a:rPr lang="ru-RU" dirty="0" err="1"/>
              <a:t>датчиктер</a:t>
            </a:r>
            <a:r>
              <a:rPr lang="ru-RU" dirty="0"/>
              <a:t>, </a:t>
            </a:r>
            <a:r>
              <a:rPr lang="ru-RU" dirty="0" err="1"/>
              <a:t>командалық</a:t>
            </a:r>
            <a:r>
              <a:rPr lang="ru-RU" dirty="0"/>
              <a:t> аппаратура (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түймелері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пернелері</a:t>
            </a:r>
            <a:r>
              <a:rPr lang="ru-RU" dirty="0"/>
              <a:t>), </a:t>
            </a:r>
            <a:r>
              <a:rPr lang="ru-RU" dirty="0" err="1"/>
              <a:t>құжаттар</a:t>
            </a:r>
            <a:r>
              <a:rPr lang="ru-RU" dirty="0"/>
              <a:t>, </a:t>
            </a:r>
            <a:r>
              <a:rPr lang="ru-RU" dirty="0" err="1"/>
              <a:t>дыбыстық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хабарламалары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түрленеді</a:t>
            </a:r>
            <a:r>
              <a:rPr lang="ru-RU" dirty="0"/>
              <a:t> (</a:t>
            </a:r>
            <a:r>
              <a:rPr lang="ru-RU" dirty="0" err="1"/>
              <a:t>аналогтық</a:t>
            </a:r>
            <a:r>
              <a:rPr lang="ru-RU" dirty="0"/>
              <a:t>-код, код-код), </a:t>
            </a:r>
            <a:r>
              <a:rPr lang="ru-RU" dirty="0" err="1"/>
              <a:t>шифрланады</a:t>
            </a:r>
            <a:r>
              <a:rPr lang="ru-RU" dirty="0"/>
              <a:t>, </a:t>
            </a:r>
            <a:r>
              <a:rPr lang="ru-RU" dirty="0" err="1"/>
              <a:t>шифрланады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шифрдан</a:t>
            </a:r>
            <a:r>
              <a:rPr lang="ru-RU" dirty="0"/>
              <a:t> </a:t>
            </a:r>
            <a:r>
              <a:rPr lang="ru-RU" dirty="0" err="1"/>
              <a:t>тазартылады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мекемесін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– </a:t>
            </a:r>
            <a:r>
              <a:rPr lang="ru-RU" dirty="0" err="1"/>
              <a:t>техникалық-экономикалық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жіктеудің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кодтаудың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, </a:t>
            </a:r>
            <a:r>
              <a:rPr lang="ru-RU" dirty="0" err="1"/>
              <a:t>құжаттаманың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бұқаралық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мәліметтердің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: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ұсынуды</a:t>
            </a:r>
            <a:r>
              <a:rPr lang="ru-RU" dirty="0"/>
              <a:t> </a:t>
            </a:r>
            <a:r>
              <a:rPr lang="ru-RU" dirty="0" err="1"/>
              <a:t>рәсімдейді</a:t>
            </a:r>
            <a:r>
              <a:rPr lang="ru-RU" dirty="0"/>
              <a:t>;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құжаттамасын</a:t>
            </a:r>
            <a:r>
              <a:rPr lang="ru-RU" dirty="0"/>
              <a:t> </a:t>
            </a:r>
            <a:r>
              <a:rPr lang="ru-RU" dirty="0" err="1"/>
              <a:t>біріздендіру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қозғалысы</a:t>
            </a:r>
            <a:r>
              <a:rPr lang="ru-RU" dirty="0"/>
              <a:t> мен </a:t>
            </a:r>
            <a:r>
              <a:rPr lang="ru-RU" dirty="0" err="1"/>
              <a:t>өңдеуінің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кезеңдерінде</a:t>
            </a:r>
            <a:r>
              <a:rPr lang="ru-RU" dirty="0"/>
              <a:t> беру </a:t>
            </a:r>
            <a:r>
              <a:rPr lang="ru-RU" dirty="0" err="1"/>
              <a:t>жолдарын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;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құралдарын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тасымалдағышта</a:t>
            </a:r>
            <a:r>
              <a:rPr lang="ru-RU" dirty="0"/>
              <a:t> </a:t>
            </a:r>
            <a:r>
              <a:rPr lang="ru-RU" dirty="0" err="1"/>
              <a:t>орналастырудың</a:t>
            </a:r>
            <a:r>
              <a:rPr lang="ru-RU" dirty="0"/>
              <a:t> </a:t>
            </a:r>
            <a:r>
              <a:rPr lang="ru-RU" dirty="0" err="1"/>
              <a:t>мазмұны</a:t>
            </a:r>
            <a:r>
              <a:rPr lang="ru-RU" dirty="0"/>
              <a:t> мен </a:t>
            </a:r>
            <a:r>
              <a:rPr lang="ru-RU" dirty="0" err="1"/>
              <a:t>тәртібі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сақтаудың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 мен </a:t>
            </a:r>
            <a:r>
              <a:rPr lang="ru-RU" dirty="0" err="1"/>
              <a:t>көлемін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массивтерін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, </a:t>
            </a:r>
            <a:r>
              <a:rPr lang="ru-RU" dirty="0" err="1"/>
              <a:t>іздеу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; </a:t>
            </a:r>
            <a:r>
              <a:rPr lang="ru-RU" dirty="0" err="1"/>
              <a:t>жіктеу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көрсеткіштер</a:t>
            </a:r>
            <a:r>
              <a:rPr lang="ru-RU" dirty="0"/>
              <a:t> </a:t>
            </a:r>
            <a:r>
              <a:rPr lang="ru-RU" dirty="0" err="1"/>
              <a:t>атауларының</a:t>
            </a:r>
            <a:r>
              <a:rPr lang="ru-RU" dirty="0"/>
              <a:t> </a:t>
            </a:r>
            <a:r>
              <a:rPr lang="ru-RU" dirty="0" err="1"/>
              <a:t>сөздіктерін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; </a:t>
            </a:r>
            <a:r>
              <a:rPr lang="ru-RU" dirty="0" err="1"/>
              <a:t>тапсырмалар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байланыстарды</a:t>
            </a:r>
            <a:r>
              <a:rPr lang="ru-RU" dirty="0"/>
              <a:t>,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деректерімен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алмасуды</a:t>
            </a:r>
            <a:r>
              <a:rPr lang="ru-RU" dirty="0"/>
              <a:t>,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банкінің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мен </a:t>
            </a:r>
            <a:r>
              <a:rPr lang="ru-RU" dirty="0" err="1"/>
              <a:t>құрылымын</a:t>
            </a:r>
            <a:r>
              <a:rPr lang="ru-RU" dirty="0"/>
              <a:t> </a:t>
            </a:r>
            <a:r>
              <a:rPr lang="ru-RU" dirty="0" err="1"/>
              <a:t>реттейді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3803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52927"/>
            <a:ext cx="10648392" cy="5688436"/>
          </a:xfrm>
        </p:spPr>
        <p:txBody>
          <a:bodyPr/>
          <a:lstStyle/>
          <a:p>
            <a:r>
              <a:rPr lang="ru-RU" dirty="0" err="1"/>
              <a:t>Ұйымдастыру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пен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айырмашылық</a:t>
            </a:r>
            <a:r>
              <a:rPr lang="ru-RU" dirty="0"/>
              <a:t> бар. </a:t>
            </a:r>
            <a:r>
              <a:rPr lang="ru-RU" dirty="0" err="1"/>
              <a:t>Себебі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есептер</a:t>
            </a:r>
            <a:r>
              <a:rPr lang="ru-RU" dirty="0"/>
              <a:t> </a:t>
            </a:r>
            <a:r>
              <a:rPr lang="ru-RU" dirty="0" err="1"/>
              <a:t>бір-бірінен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мен </a:t>
            </a:r>
            <a:r>
              <a:rPr lang="ru-RU" dirty="0" err="1"/>
              <a:t>мазмұны</a:t>
            </a:r>
            <a:r>
              <a:rPr lang="ru-RU" dirty="0"/>
              <a:t>,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жиілігі</a:t>
            </a:r>
            <a:r>
              <a:rPr lang="ru-RU" dirty="0"/>
              <a:t> мен </a:t>
            </a:r>
            <a:r>
              <a:rPr lang="ru-RU" dirty="0" err="1"/>
              <a:t>уақыты</a:t>
            </a:r>
            <a:r>
              <a:rPr lang="ru-RU" dirty="0"/>
              <a:t>, </a:t>
            </a:r>
            <a:r>
              <a:rPr lang="ru-RU" dirty="0" err="1"/>
              <a:t>алгоритмдерді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принциптері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ерекшеленеді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Ақпарат</a:t>
            </a:r>
            <a:r>
              <a:rPr lang="ru-RU" dirty="0" smtClean="0"/>
              <a:t> </a:t>
            </a:r>
            <a:r>
              <a:rPr lang="ru-RU" dirty="0" err="1"/>
              <a:t>көздері</a:t>
            </a:r>
            <a:r>
              <a:rPr lang="ru-RU" dirty="0"/>
              <a:t> </a:t>
            </a:r>
            <a:r>
              <a:rPr lang="ru-RU" dirty="0" err="1"/>
              <a:t>аналогтық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дискретті</a:t>
            </a:r>
            <a:r>
              <a:rPr lang="ru-RU" dirty="0"/>
              <a:t> </a:t>
            </a:r>
            <a:r>
              <a:rPr lang="ru-RU" dirty="0" err="1"/>
              <a:t>датчиктер</a:t>
            </a:r>
            <a:r>
              <a:rPr lang="ru-RU" dirty="0"/>
              <a:t>, </a:t>
            </a:r>
            <a:r>
              <a:rPr lang="ru-RU" dirty="0" err="1"/>
              <a:t>командалық</a:t>
            </a:r>
            <a:r>
              <a:rPr lang="ru-RU" dirty="0"/>
              <a:t> аппаратура (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түймелері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пернелері</a:t>
            </a:r>
            <a:r>
              <a:rPr lang="ru-RU" dirty="0"/>
              <a:t>), </a:t>
            </a:r>
            <a:r>
              <a:rPr lang="ru-RU" dirty="0" err="1"/>
              <a:t>құжаттар</a:t>
            </a:r>
            <a:r>
              <a:rPr lang="ru-RU" dirty="0"/>
              <a:t>, </a:t>
            </a:r>
            <a:r>
              <a:rPr lang="ru-RU" dirty="0" err="1"/>
              <a:t>дыбыстық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хабарламалары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түрленеді</a:t>
            </a:r>
            <a:r>
              <a:rPr lang="ru-RU" dirty="0"/>
              <a:t> (</a:t>
            </a:r>
            <a:r>
              <a:rPr lang="ru-RU" dirty="0" err="1"/>
              <a:t>аналогтық</a:t>
            </a:r>
            <a:r>
              <a:rPr lang="ru-RU" dirty="0"/>
              <a:t>-код, код-код), </a:t>
            </a:r>
            <a:r>
              <a:rPr lang="ru-RU" dirty="0" err="1"/>
              <a:t>шифрланады</a:t>
            </a:r>
            <a:r>
              <a:rPr lang="ru-RU" dirty="0"/>
              <a:t>, </a:t>
            </a:r>
            <a:r>
              <a:rPr lang="ru-RU" dirty="0" err="1"/>
              <a:t>шифрланады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шифрдан</a:t>
            </a:r>
            <a:r>
              <a:rPr lang="ru-RU" dirty="0"/>
              <a:t> </a:t>
            </a:r>
            <a:r>
              <a:rPr lang="ru-RU" dirty="0" err="1"/>
              <a:t>тазартылады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мекемесін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– </a:t>
            </a:r>
            <a:r>
              <a:rPr lang="ru-RU" dirty="0" err="1"/>
              <a:t>техникалық-экономикалық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жіктеудің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кодтаудың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, </a:t>
            </a:r>
            <a:r>
              <a:rPr lang="ru-RU" dirty="0" err="1"/>
              <a:t>құжаттаманың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бұқаралық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мәліметтердің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: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ұсынуды</a:t>
            </a:r>
            <a:r>
              <a:rPr lang="ru-RU" dirty="0"/>
              <a:t> </a:t>
            </a:r>
            <a:r>
              <a:rPr lang="ru-RU" dirty="0" err="1"/>
              <a:t>рәсімдейді</a:t>
            </a:r>
            <a:r>
              <a:rPr lang="ru-RU" dirty="0"/>
              <a:t>;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құжаттамасын</a:t>
            </a:r>
            <a:r>
              <a:rPr lang="ru-RU" dirty="0"/>
              <a:t> </a:t>
            </a:r>
            <a:r>
              <a:rPr lang="ru-RU" dirty="0" err="1"/>
              <a:t>біріздендіру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қозғалысы</a:t>
            </a:r>
            <a:r>
              <a:rPr lang="ru-RU" dirty="0"/>
              <a:t> мен </a:t>
            </a:r>
            <a:r>
              <a:rPr lang="ru-RU" dirty="0" err="1"/>
              <a:t>өңдеуінің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кезеңдерінде</a:t>
            </a:r>
            <a:r>
              <a:rPr lang="ru-RU" dirty="0"/>
              <a:t> беру </a:t>
            </a:r>
            <a:r>
              <a:rPr lang="ru-RU" dirty="0" err="1"/>
              <a:t>жолдарын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;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құралдарын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тасымалдағышта</a:t>
            </a:r>
            <a:r>
              <a:rPr lang="ru-RU" dirty="0"/>
              <a:t> </a:t>
            </a:r>
            <a:r>
              <a:rPr lang="ru-RU" dirty="0" err="1"/>
              <a:t>орналастырудың</a:t>
            </a:r>
            <a:r>
              <a:rPr lang="ru-RU" dirty="0"/>
              <a:t> </a:t>
            </a:r>
            <a:r>
              <a:rPr lang="ru-RU" dirty="0" err="1"/>
              <a:t>мазмұны</a:t>
            </a:r>
            <a:r>
              <a:rPr lang="ru-RU" dirty="0"/>
              <a:t> мен </a:t>
            </a:r>
            <a:r>
              <a:rPr lang="ru-RU" dirty="0" err="1"/>
              <a:t>тәртібі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сақтаудың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 мен </a:t>
            </a:r>
            <a:r>
              <a:rPr lang="ru-RU" dirty="0" err="1"/>
              <a:t>көлемін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массивтерін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, </a:t>
            </a:r>
            <a:r>
              <a:rPr lang="ru-RU" dirty="0" err="1"/>
              <a:t>іздеу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; </a:t>
            </a:r>
            <a:r>
              <a:rPr lang="ru-RU" dirty="0" err="1"/>
              <a:t>жіктеу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көрсеткіштер</a:t>
            </a:r>
            <a:r>
              <a:rPr lang="ru-RU" dirty="0"/>
              <a:t> </a:t>
            </a:r>
            <a:r>
              <a:rPr lang="ru-RU" dirty="0" err="1"/>
              <a:t>атауларының</a:t>
            </a:r>
            <a:r>
              <a:rPr lang="ru-RU" dirty="0"/>
              <a:t> </a:t>
            </a:r>
            <a:r>
              <a:rPr lang="ru-RU" dirty="0" err="1"/>
              <a:t>сөздіктерін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; </a:t>
            </a:r>
            <a:r>
              <a:rPr lang="ru-RU" dirty="0" err="1"/>
              <a:t>тапсырмалар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байланыстарды</a:t>
            </a:r>
            <a:r>
              <a:rPr lang="ru-RU" dirty="0"/>
              <a:t>,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деректерімен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алмасуды</a:t>
            </a:r>
            <a:r>
              <a:rPr lang="ru-RU" dirty="0"/>
              <a:t>,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банкінің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мен </a:t>
            </a:r>
            <a:r>
              <a:rPr lang="ru-RU" dirty="0" err="1"/>
              <a:t>құрылымын</a:t>
            </a:r>
            <a:r>
              <a:rPr lang="ru-RU" dirty="0"/>
              <a:t> </a:t>
            </a:r>
            <a:r>
              <a:rPr lang="ru-RU" dirty="0" err="1"/>
              <a:t>реттейді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3803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5536" y="373488"/>
            <a:ext cx="7447667" cy="618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50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352927"/>
            <a:ext cx="10520055" cy="5688436"/>
          </a:xfrm>
        </p:spPr>
        <p:txBody>
          <a:bodyPr/>
          <a:lstStyle/>
          <a:p>
            <a:r>
              <a:rPr lang="ru-RU" dirty="0"/>
              <a:t>МО АБЖ-</a:t>
            </a:r>
            <a:r>
              <a:rPr lang="ru-RU" dirty="0" err="1"/>
              <a:t>нің</a:t>
            </a:r>
            <a:r>
              <a:rPr lang="ru-RU" dirty="0"/>
              <a:t>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етілуі</a:t>
            </a:r>
            <a:r>
              <a:rPr lang="ru-RU" dirty="0"/>
              <a:t> 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алгоритмдер</a:t>
            </a:r>
            <a:r>
              <a:rPr lang="ru-RU" dirty="0"/>
              <a:t> мен </a:t>
            </a:r>
            <a:r>
              <a:rPr lang="ru-RU" dirty="0" err="1"/>
              <a:t>бағдарламалар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көмегімен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Осыған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алгоритмдік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АО-</a:t>
            </a:r>
            <a:r>
              <a:rPr lang="ru-RU" dirty="0" err="1" smtClean="0"/>
              <a:t>ның</a:t>
            </a:r>
            <a:r>
              <a:rPr lang="ru-RU" dirty="0" smtClean="0"/>
              <a:t> </a:t>
            </a:r>
            <a:r>
              <a:rPr lang="ru-RU" dirty="0" err="1"/>
              <a:t>алгоритмдік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етілуі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функцияларды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алгоритмдерінің</a:t>
            </a:r>
            <a:r>
              <a:rPr lang="ru-RU" dirty="0"/>
              <a:t> </a:t>
            </a:r>
            <a:r>
              <a:rPr lang="ru-RU" dirty="0" err="1"/>
              <a:t>сипаттамасын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істеуінің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алгоритмін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Бағдарламалық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алгоритмдерді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кезегінде</a:t>
            </a:r>
            <a:r>
              <a:rPr lang="ru-RU" dirty="0"/>
              <a:t> </a:t>
            </a:r>
            <a:r>
              <a:rPr lang="ru-RU" dirty="0" err="1"/>
              <a:t>стандартты</a:t>
            </a:r>
            <a:r>
              <a:rPr lang="ru-RU" dirty="0"/>
              <a:t> (</a:t>
            </a:r>
            <a:r>
              <a:rPr lang="ru-RU" dirty="0" err="1"/>
              <a:t>ішкі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(</a:t>
            </a:r>
            <a:r>
              <a:rPr lang="ru-RU" dirty="0" err="1"/>
              <a:t>сыртқы</a:t>
            </a:r>
            <a:r>
              <a:rPr lang="ru-RU" dirty="0"/>
              <a:t>) </a:t>
            </a:r>
            <a:r>
              <a:rPr lang="ru-RU" dirty="0" err="1"/>
              <a:t>бағдарламалардан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программалар</a:t>
            </a:r>
            <a:r>
              <a:rPr lang="ru-RU" dirty="0"/>
              <a:t> </a:t>
            </a:r>
            <a:r>
              <a:rPr lang="ru-RU" dirty="0" err="1"/>
              <a:t>компьютерлердің</a:t>
            </a:r>
            <a:r>
              <a:rPr lang="ru-RU" dirty="0"/>
              <a:t> </a:t>
            </a:r>
            <a:r>
              <a:rPr lang="ru-RU" dirty="0" err="1"/>
              <a:t>қалыпты</a:t>
            </a:r>
            <a:r>
              <a:rPr lang="ru-RU" dirty="0"/>
              <a:t>,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жұмысын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(</a:t>
            </a:r>
            <a:r>
              <a:rPr lang="ru-RU" dirty="0" err="1"/>
              <a:t>жүйелік</a:t>
            </a:r>
            <a:r>
              <a:rPr lang="ru-RU" dirty="0"/>
              <a:t>)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</a:t>
            </a:r>
            <a:r>
              <a:rPr lang="ru-RU" dirty="0"/>
              <a:t>, ал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программалар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(</a:t>
            </a:r>
            <a:r>
              <a:rPr lang="ru-RU" dirty="0" err="1"/>
              <a:t>қолданбалы</a:t>
            </a:r>
            <a:r>
              <a:rPr lang="ru-RU" dirty="0"/>
              <a:t>)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</a:t>
            </a:r>
            <a:r>
              <a:rPr lang="ru-RU" dirty="0"/>
              <a:t> </a:t>
            </a:r>
            <a:r>
              <a:rPr lang="ru-RU" dirty="0" err="1"/>
              <a:t>білдіреді</a:t>
            </a:r>
            <a:r>
              <a:rPr lang="ru-RU" dirty="0"/>
              <a:t>, </a:t>
            </a:r>
            <a:r>
              <a:rPr lang="ru-RU" dirty="0" err="1"/>
              <a:t>машинаға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есептерді</a:t>
            </a:r>
            <a:r>
              <a:rPr lang="ru-RU" dirty="0"/>
              <a:t>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ыңғайлы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9.3-суретте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құралдың</a:t>
            </a:r>
            <a:r>
              <a:rPr lang="ru-RU" dirty="0"/>
              <a:t> блок-</a:t>
            </a:r>
            <a:r>
              <a:rPr lang="ru-RU" dirty="0" err="1"/>
              <a:t>схемасы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1095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352927"/>
            <a:ext cx="10520055" cy="5688436"/>
          </a:xfrm>
        </p:spPr>
        <p:txBody>
          <a:bodyPr/>
          <a:lstStyle/>
          <a:p>
            <a:r>
              <a:rPr lang="ru-RU" dirty="0"/>
              <a:t>МО АБЖ-</a:t>
            </a:r>
            <a:r>
              <a:rPr lang="ru-RU" dirty="0" err="1"/>
              <a:t>нің</a:t>
            </a:r>
            <a:r>
              <a:rPr lang="ru-RU" dirty="0"/>
              <a:t>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етілуі</a:t>
            </a:r>
            <a:r>
              <a:rPr lang="ru-RU" dirty="0"/>
              <a:t> 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алгоритмдер</a:t>
            </a:r>
            <a:r>
              <a:rPr lang="ru-RU" dirty="0"/>
              <a:t> мен </a:t>
            </a:r>
            <a:r>
              <a:rPr lang="ru-RU" dirty="0" err="1"/>
              <a:t>бағдарламалар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көмегімен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Осыған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алгоритмдік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АО-</a:t>
            </a:r>
            <a:r>
              <a:rPr lang="ru-RU" dirty="0" err="1" smtClean="0"/>
              <a:t>ның</a:t>
            </a:r>
            <a:r>
              <a:rPr lang="ru-RU" dirty="0" smtClean="0"/>
              <a:t> </a:t>
            </a:r>
            <a:r>
              <a:rPr lang="ru-RU" dirty="0" err="1"/>
              <a:t>алгоритмдік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етілуі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функцияларды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алгоритмдерінің</a:t>
            </a:r>
            <a:r>
              <a:rPr lang="ru-RU" dirty="0"/>
              <a:t> </a:t>
            </a:r>
            <a:r>
              <a:rPr lang="ru-RU" dirty="0" err="1"/>
              <a:t>сипаттамасын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істеуінің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алгоритмін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Бағдарламалық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алгоритмдерді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кезегінде</a:t>
            </a:r>
            <a:r>
              <a:rPr lang="ru-RU" dirty="0"/>
              <a:t> </a:t>
            </a:r>
            <a:r>
              <a:rPr lang="ru-RU" dirty="0" err="1"/>
              <a:t>стандартты</a:t>
            </a:r>
            <a:r>
              <a:rPr lang="ru-RU" dirty="0"/>
              <a:t> (</a:t>
            </a:r>
            <a:r>
              <a:rPr lang="ru-RU" dirty="0" err="1"/>
              <a:t>ішкі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(</a:t>
            </a:r>
            <a:r>
              <a:rPr lang="ru-RU" dirty="0" err="1"/>
              <a:t>сыртқы</a:t>
            </a:r>
            <a:r>
              <a:rPr lang="ru-RU" dirty="0"/>
              <a:t>) </a:t>
            </a:r>
            <a:r>
              <a:rPr lang="ru-RU" dirty="0" err="1"/>
              <a:t>бағдарламалардан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программалар</a:t>
            </a:r>
            <a:r>
              <a:rPr lang="ru-RU" dirty="0"/>
              <a:t> </a:t>
            </a:r>
            <a:r>
              <a:rPr lang="ru-RU" dirty="0" err="1"/>
              <a:t>компьютерлердің</a:t>
            </a:r>
            <a:r>
              <a:rPr lang="ru-RU" dirty="0"/>
              <a:t> </a:t>
            </a:r>
            <a:r>
              <a:rPr lang="ru-RU" dirty="0" err="1"/>
              <a:t>қалыпты</a:t>
            </a:r>
            <a:r>
              <a:rPr lang="ru-RU" dirty="0"/>
              <a:t>,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жұмысын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(</a:t>
            </a:r>
            <a:r>
              <a:rPr lang="ru-RU" dirty="0" err="1"/>
              <a:t>жүйелік</a:t>
            </a:r>
            <a:r>
              <a:rPr lang="ru-RU" dirty="0"/>
              <a:t>)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</a:t>
            </a:r>
            <a:r>
              <a:rPr lang="ru-RU" dirty="0"/>
              <a:t>, ал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программалар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(</a:t>
            </a:r>
            <a:r>
              <a:rPr lang="ru-RU" dirty="0" err="1"/>
              <a:t>қолданбалы</a:t>
            </a:r>
            <a:r>
              <a:rPr lang="ru-RU" dirty="0"/>
              <a:t>)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</a:t>
            </a:r>
            <a:r>
              <a:rPr lang="ru-RU" dirty="0"/>
              <a:t> </a:t>
            </a:r>
            <a:r>
              <a:rPr lang="ru-RU" dirty="0" err="1"/>
              <a:t>білдіреді</a:t>
            </a:r>
            <a:r>
              <a:rPr lang="ru-RU" dirty="0"/>
              <a:t>, </a:t>
            </a:r>
            <a:r>
              <a:rPr lang="ru-RU" dirty="0" err="1"/>
              <a:t>машинаға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есептерді</a:t>
            </a:r>
            <a:r>
              <a:rPr lang="ru-RU" dirty="0"/>
              <a:t>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ыңғайлы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9.3-суретте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құралдың</a:t>
            </a:r>
            <a:r>
              <a:rPr lang="ru-RU" dirty="0"/>
              <a:t> блок-</a:t>
            </a:r>
            <a:r>
              <a:rPr lang="ru-RU" dirty="0" err="1"/>
              <a:t>схемасы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1095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655" y="1760182"/>
            <a:ext cx="10145175" cy="398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71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786063"/>
            <a:ext cx="11017361" cy="5255299"/>
          </a:xfrm>
        </p:spPr>
        <p:txBody>
          <a:bodyPr/>
          <a:lstStyle/>
          <a:p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әрекеттерінің</a:t>
            </a:r>
            <a:r>
              <a:rPr lang="ru-RU" dirty="0"/>
              <a:t> </a:t>
            </a:r>
            <a:r>
              <a:rPr lang="ru-RU" dirty="0" err="1"/>
              <a:t>реттілігін</a:t>
            </a:r>
            <a:r>
              <a:rPr lang="ru-RU" dirty="0"/>
              <a:t> </a:t>
            </a:r>
            <a:r>
              <a:rPr lang="ru-RU" dirty="0" err="1"/>
              <a:t>басқаратын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ағындарын</a:t>
            </a:r>
            <a:r>
              <a:rPr lang="ru-RU" dirty="0"/>
              <a:t> </a:t>
            </a:r>
            <a:r>
              <a:rPr lang="ru-RU" dirty="0" err="1"/>
              <a:t>басқаратын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режиміндегі</a:t>
            </a:r>
            <a:r>
              <a:rPr lang="ru-RU" dirty="0"/>
              <a:t> </a:t>
            </a:r>
            <a:r>
              <a:rPr lang="ru-RU" dirty="0" err="1"/>
              <a:t>операциялық</a:t>
            </a:r>
            <a:r>
              <a:rPr lang="ru-RU" dirty="0"/>
              <a:t> </a:t>
            </a:r>
            <a:r>
              <a:rPr lang="ru-RU" dirty="0" err="1"/>
              <a:t>жүйе</a:t>
            </a:r>
            <a:r>
              <a:rPr lang="ru-RU" dirty="0"/>
              <a:t> (</a:t>
            </a:r>
            <a:r>
              <a:rPr lang="en-US" dirty="0"/>
              <a:t>RT </a:t>
            </a:r>
            <a:r>
              <a:rPr lang="ru-RU" dirty="0"/>
              <a:t>ОЖ)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компьютер мен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</a:t>
            </a:r>
            <a:r>
              <a:rPr lang="ru-RU" dirty="0"/>
              <a:t>, </a:t>
            </a:r>
            <a:r>
              <a:rPr lang="ru-RU" dirty="0" err="1"/>
              <a:t>адам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осы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деңгейдегі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желіге</a:t>
            </a:r>
            <a:r>
              <a:rPr lang="ru-RU" dirty="0"/>
              <a:t> </a:t>
            </a:r>
            <a:r>
              <a:rPr lang="ru-RU" dirty="0" err="1"/>
              <a:t>кіретін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компьютерлер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.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бағдарламаны</a:t>
            </a:r>
            <a:r>
              <a:rPr lang="ru-RU" dirty="0"/>
              <a:t> </a:t>
            </a:r>
            <a:r>
              <a:rPr lang="ru-RU" dirty="0" err="1"/>
              <a:t>дайындауға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жүйелерге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r>
              <a:rPr lang="ru-RU" dirty="0" err="1"/>
              <a:t>Бағдарламаны</a:t>
            </a:r>
            <a:r>
              <a:rPr lang="ru-RU" dirty="0"/>
              <a:t> </a:t>
            </a:r>
            <a:r>
              <a:rPr lang="ru-RU" dirty="0" err="1"/>
              <a:t>дайындаудың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жүйелерді</a:t>
            </a:r>
            <a:r>
              <a:rPr lang="ru-RU" dirty="0"/>
              <a:t> </a:t>
            </a:r>
            <a:r>
              <a:rPr lang="ru-RU" dirty="0" err="1"/>
              <a:t>жобалау</a:t>
            </a:r>
            <a:r>
              <a:rPr lang="ru-RU" dirty="0"/>
              <a:t> мен </a:t>
            </a:r>
            <a:r>
              <a:rPr lang="ru-RU" dirty="0" err="1"/>
              <a:t>жөндеуді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бағдарламаларын</a:t>
            </a:r>
            <a:r>
              <a:rPr lang="ru-RU" dirty="0"/>
              <a:t> </a:t>
            </a:r>
            <a:r>
              <a:rPr lang="ru-RU" dirty="0" err="1"/>
              <a:t>біріктіреді</a:t>
            </a:r>
            <a:r>
              <a:rPr lang="ru-RU" dirty="0"/>
              <a:t>.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қолдаудың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функционалды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бағдарламасын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уақыттағы</a:t>
            </a:r>
            <a:r>
              <a:rPr lang="ru-RU" dirty="0"/>
              <a:t> </a:t>
            </a:r>
            <a:r>
              <a:rPr lang="ru-RU" dirty="0" err="1"/>
              <a:t>операциялық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есептерін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әрекеттесетін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мезгілде</a:t>
            </a:r>
            <a:r>
              <a:rPr lang="ru-RU" dirty="0"/>
              <a:t> </a:t>
            </a:r>
            <a:r>
              <a:rPr lang="ru-RU" dirty="0" err="1"/>
              <a:t>автономды</a:t>
            </a:r>
            <a:r>
              <a:rPr lang="ru-RU" dirty="0"/>
              <a:t> </a:t>
            </a:r>
            <a:r>
              <a:rPr lang="ru-RU" dirty="0" err="1"/>
              <a:t>бағдарламалар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ұйымдастырылған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тапсырма</a:t>
            </a:r>
            <a:r>
              <a:rPr lang="ru-RU" dirty="0"/>
              <a:t> </a:t>
            </a:r>
            <a:r>
              <a:rPr lang="ru-RU" dirty="0" err="1"/>
              <a:t>командалардың</a:t>
            </a:r>
            <a:r>
              <a:rPr lang="ru-RU" dirty="0"/>
              <a:t> </a:t>
            </a:r>
            <a:r>
              <a:rPr lang="ru-RU" dirty="0" err="1"/>
              <a:t>тәуелсіз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шешіледі</a:t>
            </a:r>
            <a:r>
              <a:rPr lang="ru-RU" dirty="0"/>
              <a:t>.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тапсырмаларын</a:t>
            </a:r>
            <a:r>
              <a:rPr lang="ru-RU" dirty="0"/>
              <a:t> компьютер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бір-бірлеп</a:t>
            </a:r>
            <a:r>
              <a:rPr lang="ru-RU" dirty="0"/>
              <a:t> </a:t>
            </a:r>
            <a:r>
              <a:rPr lang="ru-RU" dirty="0" err="1"/>
              <a:t>шешуі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Оны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тапсырма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микропроцессор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компьютерлердің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өнімділігімен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процессордың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режимінде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тапсырмаларды</a:t>
            </a:r>
            <a:r>
              <a:rPr lang="ru-RU" dirty="0"/>
              <a:t> </a:t>
            </a:r>
            <a:r>
              <a:rPr lang="ru-RU" dirty="0" err="1"/>
              <a:t>ретімен</a:t>
            </a:r>
            <a:r>
              <a:rPr lang="ru-RU" dirty="0"/>
              <a:t> </a:t>
            </a:r>
            <a:r>
              <a:rPr lang="ru-RU" dirty="0" err="1"/>
              <a:t>орындауы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кездеседі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502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786063"/>
            <a:ext cx="11017361" cy="5255299"/>
          </a:xfrm>
        </p:spPr>
        <p:txBody>
          <a:bodyPr/>
          <a:lstStyle/>
          <a:p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әрекеттерінің</a:t>
            </a:r>
            <a:r>
              <a:rPr lang="ru-RU" dirty="0"/>
              <a:t> </a:t>
            </a:r>
            <a:r>
              <a:rPr lang="ru-RU" dirty="0" err="1"/>
              <a:t>реттілігін</a:t>
            </a:r>
            <a:r>
              <a:rPr lang="ru-RU" dirty="0"/>
              <a:t> </a:t>
            </a:r>
            <a:r>
              <a:rPr lang="ru-RU" dirty="0" err="1"/>
              <a:t>басқаратын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ағындарын</a:t>
            </a:r>
            <a:r>
              <a:rPr lang="ru-RU" dirty="0"/>
              <a:t> </a:t>
            </a:r>
            <a:r>
              <a:rPr lang="ru-RU" dirty="0" err="1"/>
              <a:t>басқаратын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режиміндегі</a:t>
            </a:r>
            <a:r>
              <a:rPr lang="ru-RU" dirty="0"/>
              <a:t> </a:t>
            </a:r>
            <a:r>
              <a:rPr lang="ru-RU" dirty="0" err="1"/>
              <a:t>операциялық</a:t>
            </a:r>
            <a:r>
              <a:rPr lang="ru-RU" dirty="0"/>
              <a:t> </a:t>
            </a:r>
            <a:r>
              <a:rPr lang="ru-RU" dirty="0" err="1"/>
              <a:t>жүйе</a:t>
            </a:r>
            <a:r>
              <a:rPr lang="ru-RU" dirty="0"/>
              <a:t> (</a:t>
            </a:r>
            <a:r>
              <a:rPr lang="en-US" dirty="0"/>
              <a:t>RT </a:t>
            </a:r>
            <a:r>
              <a:rPr lang="ru-RU" dirty="0"/>
              <a:t>ОЖ)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компьютер мен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</a:t>
            </a:r>
            <a:r>
              <a:rPr lang="ru-RU" dirty="0"/>
              <a:t>, </a:t>
            </a:r>
            <a:r>
              <a:rPr lang="ru-RU" dirty="0" err="1"/>
              <a:t>адам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осы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деңгейдегі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желіге</a:t>
            </a:r>
            <a:r>
              <a:rPr lang="ru-RU" dirty="0"/>
              <a:t> </a:t>
            </a:r>
            <a:r>
              <a:rPr lang="ru-RU" dirty="0" err="1"/>
              <a:t>кіретін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компьютерлер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.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бағдарламаны</a:t>
            </a:r>
            <a:r>
              <a:rPr lang="ru-RU" dirty="0"/>
              <a:t> </a:t>
            </a:r>
            <a:r>
              <a:rPr lang="ru-RU" dirty="0" err="1"/>
              <a:t>дайындауға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жүйелерге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r>
              <a:rPr lang="ru-RU" dirty="0" err="1"/>
              <a:t>Бағдарламаны</a:t>
            </a:r>
            <a:r>
              <a:rPr lang="ru-RU" dirty="0"/>
              <a:t> </a:t>
            </a:r>
            <a:r>
              <a:rPr lang="ru-RU" dirty="0" err="1"/>
              <a:t>дайындаудың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жүйелерді</a:t>
            </a:r>
            <a:r>
              <a:rPr lang="ru-RU" dirty="0"/>
              <a:t> </a:t>
            </a:r>
            <a:r>
              <a:rPr lang="ru-RU" dirty="0" err="1"/>
              <a:t>жобалау</a:t>
            </a:r>
            <a:r>
              <a:rPr lang="ru-RU" dirty="0"/>
              <a:t> мен </a:t>
            </a:r>
            <a:r>
              <a:rPr lang="ru-RU" dirty="0" err="1"/>
              <a:t>жөндеуді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бағдарламаларын</a:t>
            </a:r>
            <a:r>
              <a:rPr lang="ru-RU" dirty="0"/>
              <a:t> </a:t>
            </a:r>
            <a:r>
              <a:rPr lang="ru-RU" dirty="0" err="1"/>
              <a:t>біріктіреді</a:t>
            </a:r>
            <a:r>
              <a:rPr lang="ru-RU" dirty="0"/>
              <a:t>.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қолдаудың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функционалды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бағдарламасын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уақыттағы</a:t>
            </a:r>
            <a:r>
              <a:rPr lang="ru-RU" dirty="0"/>
              <a:t> </a:t>
            </a:r>
            <a:r>
              <a:rPr lang="ru-RU" dirty="0" err="1"/>
              <a:t>операциялық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есептерін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әрекеттесетін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мезгілде</a:t>
            </a:r>
            <a:r>
              <a:rPr lang="ru-RU" dirty="0"/>
              <a:t> </a:t>
            </a:r>
            <a:r>
              <a:rPr lang="ru-RU" dirty="0" err="1"/>
              <a:t>автономды</a:t>
            </a:r>
            <a:r>
              <a:rPr lang="ru-RU" dirty="0"/>
              <a:t> </a:t>
            </a:r>
            <a:r>
              <a:rPr lang="ru-RU" dirty="0" err="1"/>
              <a:t>бағдарламалар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ұйымдастырылған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тапсырма</a:t>
            </a:r>
            <a:r>
              <a:rPr lang="ru-RU" dirty="0"/>
              <a:t> </a:t>
            </a:r>
            <a:r>
              <a:rPr lang="ru-RU" dirty="0" err="1"/>
              <a:t>командалардың</a:t>
            </a:r>
            <a:r>
              <a:rPr lang="ru-RU" dirty="0"/>
              <a:t> </a:t>
            </a:r>
            <a:r>
              <a:rPr lang="ru-RU" dirty="0" err="1"/>
              <a:t>тәуелсіз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шешіледі</a:t>
            </a:r>
            <a:r>
              <a:rPr lang="ru-RU" dirty="0"/>
              <a:t>.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тапсырмаларын</a:t>
            </a:r>
            <a:r>
              <a:rPr lang="ru-RU" dirty="0"/>
              <a:t> компьютер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бір-бірлеп</a:t>
            </a:r>
            <a:r>
              <a:rPr lang="ru-RU" dirty="0"/>
              <a:t> </a:t>
            </a:r>
            <a:r>
              <a:rPr lang="ru-RU" dirty="0" err="1"/>
              <a:t>шешуі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Оны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тапсырма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микропроцессор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компьютерлердің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өнімділігімен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процессордың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режимінде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тапсырмаларды</a:t>
            </a:r>
            <a:r>
              <a:rPr lang="ru-RU" dirty="0"/>
              <a:t> </a:t>
            </a:r>
            <a:r>
              <a:rPr lang="ru-RU" dirty="0" err="1"/>
              <a:t>ретімен</a:t>
            </a:r>
            <a:r>
              <a:rPr lang="ru-RU" dirty="0"/>
              <a:t> </a:t>
            </a:r>
            <a:r>
              <a:rPr lang="ru-RU" dirty="0" err="1"/>
              <a:t>орындауы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кездеседі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502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АСУЭ-ң</a:t>
            </a:r>
            <a:r>
              <a:rPr lang="en-US" dirty="0" smtClean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қолдауы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11706"/>
            <a:ext cx="10600266" cy="544629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жинау</a:t>
            </a:r>
            <a:r>
              <a:rPr lang="ru-RU" dirty="0"/>
              <a:t>, </a:t>
            </a:r>
            <a:r>
              <a:rPr lang="ru-RU" dirty="0" err="1"/>
              <a:t>қалыптастыру</a:t>
            </a:r>
            <a:r>
              <a:rPr lang="ru-RU" dirty="0"/>
              <a:t>, беру, </a:t>
            </a:r>
            <a:r>
              <a:rPr lang="ru-RU" dirty="0" err="1"/>
              <a:t>өңдеу</a:t>
            </a:r>
            <a:r>
              <a:rPr lang="ru-RU" dirty="0"/>
              <a:t>,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көбейту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қолдаудың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мыналарды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компьютерлік</a:t>
            </a:r>
            <a:r>
              <a:rPr lang="ru-RU" dirty="0" smtClean="0"/>
              <a:t> </a:t>
            </a:r>
            <a:r>
              <a:rPr lang="ru-RU" dirty="0" err="1"/>
              <a:t>жабдық</a:t>
            </a:r>
            <a:r>
              <a:rPr lang="ru-RU" dirty="0"/>
              <a:t> (</a:t>
            </a:r>
            <a:r>
              <a:rPr lang="ru-RU" dirty="0" err="1"/>
              <a:t>компьютерлер</a:t>
            </a:r>
            <a:r>
              <a:rPr lang="ru-RU" dirty="0"/>
              <a:t> мен </a:t>
            </a:r>
            <a:r>
              <a:rPr lang="ru-RU" dirty="0" err="1"/>
              <a:t>шешімдер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бағдарламалар</a:t>
            </a:r>
            <a:r>
              <a:rPr lang="ru-RU" dirty="0"/>
              <a:t> мен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есептеу</a:t>
            </a:r>
            <a:r>
              <a:rPr lang="ru-RU" dirty="0"/>
              <a:t> интерфейс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дайындау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объектілермен</a:t>
            </a:r>
            <a:r>
              <a:rPr lang="ru-RU" dirty="0" smtClean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(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сигналдарының</a:t>
            </a:r>
            <a:r>
              <a:rPr lang="ru-RU" dirty="0"/>
              <a:t> </a:t>
            </a:r>
            <a:r>
              <a:rPr lang="ru-RU" dirty="0" err="1"/>
              <a:t>түрлендіргіштері</a:t>
            </a:r>
            <a:r>
              <a:rPr lang="ru-RU" dirty="0"/>
              <a:t>, </a:t>
            </a:r>
            <a:r>
              <a:rPr lang="ru-RU" dirty="0" err="1"/>
              <a:t>сигналдық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, телемеханика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операциялық</a:t>
            </a:r>
            <a:r>
              <a:rPr lang="ru-RU" dirty="0" smtClean="0"/>
              <a:t> </a:t>
            </a:r>
            <a:r>
              <a:rPr lang="ru-RU" dirty="0" err="1"/>
              <a:t>персоналмен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(сигнал </a:t>
            </a:r>
            <a:r>
              <a:rPr lang="ru-RU" dirty="0" err="1"/>
              <a:t>пернелері</a:t>
            </a:r>
            <a:r>
              <a:rPr lang="ru-RU" dirty="0"/>
              <a:t>,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дисплейлері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пульттері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пульттері</a:t>
            </a:r>
            <a:r>
              <a:rPr lang="ru-RU" dirty="0"/>
              <a:t>, </a:t>
            </a:r>
            <a:r>
              <a:rPr lang="ru-RU" dirty="0" err="1"/>
              <a:t>дисплейлер</a:t>
            </a:r>
            <a:r>
              <a:rPr lang="ru-RU" dirty="0"/>
              <a:t>,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құралдар</a:t>
            </a:r>
            <a:r>
              <a:rPr lang="ru-RU" dirty="0"/>
              <a:t> </a:t>
            </a:r>
            <a:r>
              <a:rPr lang="ru-RU" dirty="0" err="1"/>
              <a:t>кешенін</a:t>
            </a:r>
            <a:r>
              <a:rPr lang="ru-RU" dirty="0"/>
              <a:t> </a:t>
            </a:r>
            <a:r>
              <a:rPr lang="ru-RU" dirty="0" err="1"/>
              <a:t>ұйымдастыру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процестердің</a:t>
            </a:r>
            <a:r>
              <a:rPr lang="ru-RU" dirty="0"/>
              <a:t>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режимдері</a:t>
            </a:r>
            <a:r>
              <a:rPr lang="ru-RU" dirty="0"/>
              <a:t> мен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объектілерінің</a:t>
            </a:r>
            <a:r>
              <a:rPr lang="ru-RU" dirty="0"/>
              <a:t> </a:t>
            </a:r>
            <a:r>
              <a:rPr lang="ru-RU" dirty="0" err="1"/>
              <a:t>жай-күйі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құрылғылар</a:t>
            </a:r>
            <a:r>
              <a:rPr lang="ru-RU" dirty="0"/>
              <a:t> да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Біріншісіне</a:t>
            </a:r>
            <a:r>
              <a:rPr lang="ru-RU" dirty="0"/>
              <a:t> </a:t>
            </a:r>
            <a:r>
              <a:rPr lang="ru-RU" dirty="0" err="1"/>
              <a:t>сенсорлар</a:t>
            </a:r>
            <a:r>
              <a:rPr lang="ru-RU" dirty="0"/>
              <a:t>, реле, объект </a:t>
            </a:r>
            <a:r>
              <a:rPr lang="ru-RU" dirty="0" err="1"/>
              <a:t>күйін</a:t>
            </a:r>
            <a:r>
              <a:rPr lang="ru-RU" dirty="0"/>
              <a:t> </a:t>
            </a:r>
            <a:r>
              <a:rPr lang="ru-RU" dirty="0" err="1"/>
              <a:t>қайталағыштар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., </a:t>
            </a:r>
            <a:r>
              <a:rPr lang="ru-RU" dirty="0" err="1"/>
              <a:t>екіншісіне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, </a:t>
            </a:r>
            <a:r>
              <a:rPr lang="ru-RU" dirty="0" err="1"/>
              <a:t>пішіні</a:t>
            </a:r>
            <a:r>
              <a:rPr lang="ru-RU" dirty="0"/>
              <a:t>, сигнал </a:t>
            </a:r>
            <a:r>
              <a:rPr lang="ru-RU" dirty="0" err="1"/>
              <a:t>деңгейлері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құрылғыларын</a:t>
            </a:r>
            <a:r>
              <a:rPr lang="ru-RU" dirty="0"/>
              <a:t> (</a:t>
            </a:r>
            <a:r>
              <a:rPr lang="ru-RU" dirty="0" err="1"/>
              <a:t>қайта</a:t>
            </a:r>
            <a:r>
              <a:rPr lang="ru-RU" dirty="0"/>
              <a:t> жабу,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ауыстырып</a:t>
            </a:r>
            <a:r>
              <a:rPr lang="ru-RU" dirty="0"/>
              <a:t> </a:t>
            </a:r>
            <a:r>
              <a:rPr lang="ru-RU" dirty="0" err="1"/>
              <a:t>қосқыш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органдарды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Осылайша</a:t>
            </a:r>
            <a:r>
              <a:rPr lang="ru-RU" dirty="0"/>
              <a:t>,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кешеніне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мәліметтер</a:t>
            </a:r>
            <a:r>
              <a:rPr lang="ru-RU" dirty="0"/>
              <a:t> </a:t>
            </a:r>
            <a:r>
              <a:rPr lang="ru-RU" dirty="0" err="1"/>
              <a:t>сигналдарын</a:t>
            </a:r>
            <a:r>
              <a:rPr lang="ru-RU" dirty="0"/>
              <a:t> </a:t>
            </a:r>
            <a:r>
              <a:rPr lang="ru-RU" dirty="0" err="1"/>
              <a:t>беруге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құрылғы</a:t>
            </a:r>
            <a:r>
              <a:rPr lang="ru-RU" dirty="0"/>
              <a:t>,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функцияларын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орындауды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сенсорлар</a:t>
            </a:r>
            <a:r>
              <a:rPr lang="ru-RU" dirty="0"/>
              <a:t> мен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механизмдер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0585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АСУЭ-ң</a:t>
            </a:r>
            <a:r>
              <a:rPr lang="en-US" dirty="0" smtClean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қолдауы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11706"/>
            <a:ext cx="10600266" cy="544629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жинау</a:t>
            </a:r>
            <a:r>
              <a:rPr lang="ru-RU" dirty="0"/>
              <a:t>, </a:t>
            </a:r>
            <a:r>
              <a:rPr lang="ru-RU" dirty="0" err="1"/>
              <a:t>қалыптастыру</a:t>
            </a:r>
            <a:r>
              <a:rPr lang="ru-RU" dirty="0"/>
              <a:t>, беру, </a:t>
            </a:r>
            <a:r>
              <a:rPr lang="ru-RU" dirty="0" err="1"/>
              <a:t>өңдеу</a:t>
            </a:r>
            <a:r>
              <a:rPr lang="ru-RU" dirty="0"/>
              <a:t>,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көбейту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қолдаудың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мыналарды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компьютерлік</a:t>
            </a:r>
            <a:r>
              <a:rPr lang="ru-RU" dirty="0" smtClean="0"/>
              <a:t> </a:t>
            </a:r>
            <a:r>
              <a:rPr lang="ru-RU" dirty="0" err="1"/>
              <a:t>жабдық</a:t>
            </a:r>
            <a:r>
              <a:rPr lang="ru-RU" dirty="0"/>
              <a:t> (</a:t>
            </a:r>
            <a:r>
              <a:rPr lang="ru-RU" dirty="0" err="1"/>
              <a:t>компьютерлер</a:t>
            </a:r>
            <a:r>
              <a:rPr lang="ru-RU" dirty="0"/>
              <a:t> мен </a:t>
            </a:r>
            <a:r>
              <a:rPr lang="ru-RU" dirty="0" err="1"/>
              <a:t>шешімдер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бағдарламалар</a:t>
            </a:r>
            <a:r>
              <a:rPr lang="ru-RU" dirty="0"/>
              <a:t> мен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есептеу</a:t>
            </a:r>
            <a:r>
              <a:rPr lang="ru-RU" dirty="0"/>
              <a:t> интерфейс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дайындау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объектілермен</a:t>
            </a:r>
            <a:r>
              <a:rPr lang="ru-RU" dirty="0" smtClean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(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сигналдарының</a:t>
            </a:r>
            <a:r>
              <a:rPr lang="ru-RU" dirty="0"/>
              <a:t> </a:t>
            </a:r>
            <a:r>
              <a:rPr lang="ru-RU" dirty="0" err="1"/>
              <a:t>түрлендіргіштері</a:t>
            </a:r>
            <a:r>
              <a:rPr lang="ru-RU" dirty="0"/>
              <a:t>, </a:t>
            </a:r>
            <a:r>
              <a:rPr lang="ru-RU" dirty="0" err="1"/>
              <a:t>сигналдық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, телемеханика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операциялық</a:t>
            </a:r>
            <a:r>
              <a:rPr lang="ru-RU" dirty="0" smtClean="0"/>
              <a:t> </a:t>
            </a:r>
            <a:r>
              <a:rPr lang="ru-RU" dirty="0" err="1"/>
              <a:t>персоналмен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(сигнал </a:t>
            </a:r>
            <a:r>
              <a:rPr lang="ru-RU" dirty="0" err="1"/>
              <a:t>пернелері</a:t>
            </a:r>
            <a:r>
              <a:rPr lang="ru-RU" dirty="0"/>
              <a:t>,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дисплейлері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пульттері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пульттері</a:t>
            </a:r>
            <a:r>
              <a:rPr lang="ru-RU" dirty="0"/>
              <a:t>, </a:t>
            </a:r>
            <a:r>
              <a:rPr lang="ru-RU" dirty="0" err="1"/>
              <a:t>дисплейлер</a:t>
            </a:r>
            <a:r>
              <a:rPr lang="ru-RU" dirty="0"/>
              <a:t>,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құралдар</a:t>
            </a:r>
            <a:r>
              <a:rPr lang="ru-RU" dirty="0"/>
              <a:t> </a:t>
            </a:r>
            <a:r>
              <a:rPr lang="ru-RU" dirty="0" err="1"/>
              <a:t>кешенін</a:t>
            </a:r>
            <a:r>
              <a:rPr lang="ru-RU" dirty="0"/>
              <a:t> </a:t>
            </a:r>
            <a:r>
              <a:rPr lang="ru-RU" dirty="0" err="1"/>
              <a:t>ұйымдастыру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процестердің</a:t>
            </a:r>
            <a:r>
              <a:rPr lang="ru-RU" dirty="0"/>
              <a:t>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режимдері</a:t>
            </a:r>
            <a:r>
              <a:rPr lang="ru-RU" dirty="0"/>
              <a:t> мен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объектілерінің</a:t>
            </a:r>
            <a:r>
              <a:rPr lang="ru-RU" dirty="0"/>
              <a:t> </a:t>
            </a:r>
            <a:r>
              <a:rPr lang="ru-RU" dirty="0" err="1"/>
              <a:t>жай-күйі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құрылғылар</a:t>
            </a:r>
            <a:r>
              <a:rPr lang="ru-RU" dirty="0"/>
              <a:t> да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Біріншісіне</a:t>
            </a:r>
            <a:r>
              <a:rPr lang="ru-RU" dirty="0"/>
              <a:t> </a:t>
            </a:r>
            <a:r>
              <a:rPr lang="ru-RU" dirty="0" err="1"/>
              <a:t>сенсорлар</a:t>
            </a:r>
            <a:r>
              <a:rPr lang="ru-RU" dirty="0"/>
              <a:t>, реле, объект </a:t>
            </a:r>
            <a:r>
              <a:rPr lang="ru-RU" dirty="0" err="1"/>
              <a:t>күйін</a:t>
            </a:r>
            <a:r>
              <a:rPr lang="ru-RU" dirty="0"/>
              <a:t> </a:t>
            </a:r>
            <a:r>
              <a:rPr lang="ru-RU" dirty="0" err="1"/>
              <a:t>қайталағыштар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., </a:t>
            </a:r>
            <a:r>
              <a:rPr lang="ru-RU" dirty="0" err="1"/>
              <a:t>екіншісіне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, </a:t>
            </a:r>
            <a:r>
              <a:rPr lang="ru-RU" dirty="0" err="1"/>
              <a:t>пішіні</a:t>
            </a:r>
            <a:r>
              <a:rPr lang="ru-RU" dirty="0"/>
              <a:t>, сигнал </a:t>
            </a:r>
            <a:r>
              <a:rPr lang="ru-RU" dirty="0" err="1"/>
              <a:t>деңгейлері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құрылғыларын</a:t>
            </a:r>
            <a:r>
              <a:rPr lang="ru-RU" dirty="0"/>
              <a:t> (</a:t>
            </a:r>
            <a:r>
              <a:rPr lang="ru-RU" dirty="0" err="1"/>
              <a:t>қайта</a:t>
            </a:r>
            <a:r>
              <a:rPr lang="ru-RU" dirty="0"/>
              <a:t> жабу,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ауыстырып</a:t>
            </a:r>
            <a:r>
              <a:rPr lang="ru-RU" dirty="0"/>
              <a:t> </a:t>
            </a:r>
            <a:r>
              <a:rPr lang="ru-RU" dirty="0" err="1"/>
              <a:t>қосқыш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органдарды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Осылайша</a:t>
            </a:r>
            <a:r>
              <a:rPr lang="ru-RU" dirty="0"/>
              <a:t>,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кешеніне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мәліметтер</a:t>
            </a:r>
            <a:r>
              <a:rPr lang="ru-RU" dirty="0"/>
              <a:t> </a:t>
            </a:r>
            <a:r>
              <a:rPr lang="ru-RU" dirty="0" err="1"/>
              <a:t>сигналдарын</a:t>
            </a:r>
            <a:r>
              <a:rPr lang="ru-RU" dirty="0"/>
              <a:t> </a:t>
            </a:r>
            <a:r>
              <a:rPr lang="ru-RU" dirty="0" err="1"/>
              <a:t>беруге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құрылғы</a:t>
            </a:r>
            <a:r>
              <a:rPr lang="ru-RU" dirty="0"/>
              <a:t>,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функцияларын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орындауды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сенсорлар</a:t>
            </a:r>
            <a:r>
              <a:rPr lang="ru-RU" dirty="0"/>
              <a:t> мен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механизмдер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0585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72717"/>
            <a:ext cx="9910455" cy="6208294"/>
          </a:xfrm>
        </p:spPr>
        <p:txBody>
          <a:bodyPr/>
          <a:lstStyle/>
          <a:p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жүйесіне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құралдарының</a:t>
            </a:r>
            <a:r>
              <a:rPr lang="ru-RU" dirty="0"/>
              <a:t> </a:t>
            </a:r>
            <a:r>
              <a:rPr lang="ru-RU" dirty="0" err="1"/>
              <a:t>кешенін</a:t>
            </a:r>
            <a:r>
              <a:rPr lang="ru-RU" dirty="0"/>
              <a:t> </a:t>
            </a:r>
            <a:r>
              <a:rPr lang="ru-RU" dirty="0" err="1"/>
              <a:t>қалыптастырудың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шарты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</a:t>
            </a:r>
            <a:r>
              <a:rPr lang="ru-RU" dirty="0" err="1"/>
              <a:t>кіретін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түрлерінің</a:t>
            </a:r>
            <a:r>
              <a:rPr lang="ru-RU" dirty="0"/>
              <a:t> </a:t>
            </a:r>
            <a:r>
              <a:rPr lang="ru-RU" dirty="0" err="1"/>
              <a:t>бір-бірімен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жүйеге</a:t>
            </a:r>
            <a:r>
              <a:rPr lang="ru-RU" dirty="0"/>
              <a:t> </a:t>
            </a:r>
            <a:r>
              <a:rPr lang="ru-RU" dirty="0" err="1"/>
              <a:t>біріктіру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өңдеудің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түрлерінің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элементтерінің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kk-KZ" dirty="0" smtClean="0"/>
              <a:t>АСУ</a:t>
            </a:r>
            <a:r>
              <a:rPr lang="en-US" dirty="0" smtClean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рөл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жабдыққа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талаптар</a:t>
            </a:r>
            <a:r>
              <a:rPr lang="ru-RU" dirty="0"/>
              <a:t> </a:t>
            </a:r>
            <a:r>
              <a:rPr lang="ru-RU" dirty="0" err="1"/>
              <a:t>қойылады</a:t>
            </a:r>
            <a:r>
              <a:rPr lang="ru-RU" dirty="0"/>
              <a:t>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функционалдық</a:t>
            </a:r>
            <a:r>
              <a:rPr lang="ru-RU" dirty="0"/>
              <a:t> </a:t>
            </a:r>
            <a:r>
              <a:rPr lang="ru-RU" dirty="0" err="1"/>
              <a:t>міндеттерін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сенімділікпен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шешуді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әртүрлі</a:t>
            </a:r>
            <a:r>
              <a:rPr lang="ru-RU" dirty="0" smtClean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үйлесімділігі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жылдам</a:t>
            </a:r>
            <a:r>
              <a:rPr lang="ru-RU" dirty="0"/>
              <a:t> </a:t>
            </a:r>
            <a:r>
              <a:rPr lang="ru-RU" dirty="0" err="1"/>
              <a:t>мәліметтер</a:t>
            </a:r>
            <a:r>
              <a:rPr lang="ru-RU" dirty="0"/>
              <a:t> </a:t>
            </a:r>
            <a:r>
              <a:rPr lang="ru-RU" dirty="0" err="1"/>
              <a:t>алмасуды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құрылғыларды</a:t>
            </a:r>
            <a:r>
              <a:rPr lang="ru-RU" dirty="0"/>
              <a:t> </a:t>
            </a:r>
            <a:r>
              <a:rPr lang="ru-RU" dirty="0" err="1"/>
              <a:t>ауыстыруға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кеңейтуге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құрылымды</a:t>
            </a:r>
            <a:r>
              <a:rPr lang="ru-RU" dirty="0"/>
              <a:t> </a:t>
            </a:r>
            <a:r>
              <a:rPr lang="ru-RU" dirty="0" err="1"/>
              <a:t>біріктіру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/>
              <a:t>жұмысының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сипатымен</a:t>
            </a:r>
            <a:r>
              <a:rPr lang="ru-RU" dirty="0"/>
              <a:t> </a:t>
            </a:r>
            <a:r>
              <a:rPr lang="ru-RU" dirty="0" err="1"/>
              <a:t>анықталатын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сенімділік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персоналдың</a:t>
            </a:r>
            <a:r>
              <a:rPr lang="ru-RU" dirty="0"/>
              <a:t> </a:t>
            </a:r>
            <a:r>
              <a:rPr lang="ru-RU" dirty="0" err="1"/>
              <a:t>қатысуы</a:t>
            </a:r>
            <a:r>
              <a:rPr lang="ru-RU" dirty="0"/>
              <a:t> мен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</a:t>
            </a:r>
            <a:r>
              <a:rPr lang="ru-RU" dirty="0"/>
              <a:t> </a:t>
            </a:r>
            <a:r>
              <a:rPr lang="ru-RU" dirty="0" err="1"/>
              <a:t>ерекшеліктерін</a:t>
            </a:r>
            <a:r>
              <a:rPr lang="ru-RU" dirty="0"/>
              <a:t> </a:t>
            </a:r>
            <a:r>
              <a:rPr lang="ru-RU" dirty="0" err="1"/>
              <a:t>ескеру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9004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72717"/>
            <a:ext cx="9910455" cy="6208294"/>
          </a:xfrm>
        </p:spPr>
        <p:txBody>
          <a:bodyPr/>
          <a:lstStyle/>
          <a:p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жүйесіне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құралдарының</a:t>
            </a:r>
            <a:r>
              <a:rPr lang="ru-RU" dirty="0"/>
              <a:t> </a:t>
            </a:r>
            <a:r>
              <a:rPr lang="ru-RU" dirty="0" err="1"/>
              <a:t>кешенін</a:t>
            </a:r>
            <a:r>
              <a:rPr lang="ru-RU" dirty="0"/>
              <a:t> </a:t>
            </a:r>
            <a:r>
              <a:rPr lang="ru-RU" dirty="0" err="1"/>
              <a:t>қалыптастырудың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шарты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</a:t>
            </a:r>
            <a:r>
              <a:rPr lang="ru-RU" dirty="0" err="1"/>
              <a:t>кіретін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түрлерінің</a:t>
            </a:r>
            <a:r>
              <a:rPr lang="ru-RU" dirty="0"/>
              <a:t> </a:t>
            </a:r>
            <a:r>
              <a:rPr lang="ru-RU" dirty="0" err="1"/>
              <a:t>бір-бірімен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жүйеге</a:t>
            </a:r>
            <a:r>
              <a:rPr lang="ru-RU" dirty="0"/>
              <a:t> </a:t>
            </a:r>
            <a:r>
              <a:rPr lang="ru-RU" dirty="0" err="1"/>
              <a:t>біріктіру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өңдеудің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түрлерінің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элементтерінің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kk-KZ" dirty="0" smtClean="0"/>
              <a:t>АСУ</a:t>
            </a:r>
            <a:r>
              <a:rPr lang="en-US" dirty="0" smtClean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рөл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жабдыққа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талаптар</a:t>
            </a:r>
            <a:r>
              <a:rPr lang="ru-RU" dirty="0"/>
              <a:t> </a:t>
            </a:r>
            <a:r>
              <a:rPr lang="ru-RU" dirty="0" err="1"/>
              <a:t>қойылады</a:t>
            </a:r>
            <a:r>
              <a:rPr lang="ru-RU" dirty="0"/>
              <a:t>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функционалдық</a:t>
            </a:r>
            <a:r>
              <a:rPr lang="ru-RU" dirty="0"/>
              <a:t> </a:t>
            </a:r>
            <a:r>
              <a:rPr lang="ru-RU" dirty="0" err="1"/>
              <a:t>міндеттерін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сенімділікпен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шешуді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әртүрлі</a:t>
            </a:r>
            <a:r>
              <a:rPr lang="ru-RU" dirty="0" smtClean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үйлесімділігі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жылдам</a:t>
            </a:r>
            <a:r>
              <a:rPr lang="ru-RU" dirty="0"/>
              <a:t> </a:t>
            </a:r>
            <a:r>
              <a:rPr lang="ru-RU" dirty="0" err="1"/>
              <a:t>мәліметтер</a:t>
            </a:r>
            <a:r>
              <a:rPr lang="ru-RU" dirty="0"/>
              <a:t> </a:t>
            </a:r>
            <a:r>
              <a:rPr lang="ru-RU" dirty="0" err="1"/>
              <a:t>алмасуды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құрылғыларды</a:t>
            </a:r>
            <a:r>
              <a:rPr lang="ru-RU" dirty="0"/>
              <a:t> </a:t>
            </a:r>
            <a:r>
              <a:rPr lang="ru-RU" dirty="0" err="1"/>
              <a:t>ауыстыруға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кеңейтуге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құрылымды</a:t>
            </a:r>
            <a:r>
              <a:rPr lang="ru-RU" dirty="0"/>
              <a:t> </a:t>
            </a:r>
            <a:r>
              <a:rPr lang="ru-RU" dirty="0" err="1"/>
              <a:t>біріктіру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/>
              <a:t>жұмысының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сипатымен</a:t>
            </a:r>
            <a:r>
              <a:rPr lang="ru-RU" dirty="0"/>
              <a:t> </a:t>
            </a:r>
            <a:r>
              <a:rPr lang="ru-RU" dirty="0" err="1"/>
              <a:t>анықталатын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сенімділік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персоналдың</a:t>
            </a:r>
            <a:r>
              <a:rPr lang="ru-RU" dirty="0"/>
              <a:t> </a:t>
            </a:r>
            <a:r>
              <a:rPr lang="ru-RU" dirty="0" err="1"/>
              <a:t>қатысуы</a:t>
            </a:r>
            <a:r>
              <a:rPr lang="ru-RU" dirty="0"/>
              <a:t> мен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</a:t>
            </a:r>
            <a:r>
              <a:rPr lang="ru-RU" dirty="0"/>
              <a:t> </a:t>
            </a:r>
            <a:r>
              <a:rPr lang="ru-RU" dirty="0" err="1"/>
              <a:t>ерекшеліктерін</a:t>
            </a:r>
            <a:r>
              <a:rPr lang="ru-RU" dirty="0"/>
              <a:t> </a:t>
            </a:r>
            <a:r>
              <a:rPr lang="ru-RU" dirty="0" err="1"/>
              <a:t>ескеру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9004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449179"/>
            <a:ext cx="10407761" cy="559218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</a:t>
            </a:r>
            <a:r>
              <a:rPr lang="ru-RU" dirty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перифериялық</a:t>
            </a:r>
            <a:r>
              <a:rPr lang="ru-RU" dirty="0"/>
              <a:t> </a:t>
            </a:r>
            <a:r>
              <a:rPr lang="ru-RU" dirty="0" err="1"/>
              <a:t>кешендерге</a:t>
            </a:r>
            <a:r>
              <a:rPr lang="ru-RU" dirty="0"/>
              <a:t> </a:t>
            </a:r>
            <a:r>
              <a:rPr lang="ru-RU" dirty="0" err="1"/>
              <a:t>бөлуге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кешен</a:t>
            </a:r>
            <a:r>
              <a:rPr lang="ru-RU" dirty="0"/>
              <a:t>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телемеханикалық</a:t>
            </a:r>
            <a:r>
              <a:rPr lang="ru-RU" dirty="0"/>
              <a:t> </a:t>
            </a:r>
            <a:r>
              <a:rPr lang="ru-RU" dirty="0" err="1"/>
              <a:t>жабдықтарға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/>
              <a:t>бөлмелерде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энергияны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орталығында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кешен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сақтауға</a:t>
            </a:r>
            <a:r>
              <a:rPr lang="ru-RU" dirty="0"/>
              <a:t>,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дайындауға</a:t>
            </a:r>
            <a:r>
              <a:rPr lang="ru-RU" dirty="0"/>
              <a:t>,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/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құралдарын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қоректендіру</a:t>
            </a:r>
            <a:r>
              <a:rPr lang="ru-RU" dirty="0"/>
              <a:t> </a:t>
            </a:r>
            <a:r>
              <a:rPr lang="ru-RU" dirty="0" err="1"/>
              <a:t>құрылғысын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Перифериялық</a:t>
            </a:r>
            <a:r>
              <a:rPr lang="ru-RU" dirty="0" smtClean="0"/>
              <a:t> </a:t>
            </a:r>
            <a:r>
              <a:rPr lang="ru-RU" dirty="0" err="1"/>
              <a:t>кешен</a:t>
            </a:r>
            <a:r>
              <a:rPr lang="ru-RU" dirty="0"/>
              <a:t> </a:t>
            </a:r>
            <a:r>
              <a:rPr lang="ru-RU" dirty="0" err="1"/>
              <a:t>жабдық</a:t>
            </a:r>
            <a:r>
              <a:rPr lang="ru-RU" dirty="0"/>
              <a:t> пен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бөлмелерінен</a:t>
            </a:r>
            <a:r>
              <a:rPr lang="ru-RU" dirty="0"/>
              <a:t> </a:t>
            </a:r>
            <a:r>
              <a:rPr lang="ru-RU" dirty="0" err="1"/>
              <a:t>тыс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ru-RU" dirty="0" err="1"/>
              <a:t>Перифериялық</a:t>
            </a:r>
            <a:r>
              <a:rPr lang="ru-RU" dirty="0"/>
              <a:t> </a:t>
            </a:r>
            <a:r>
              <a:rPr lang="ru-RU" dirty="0" err="1"/>
              <a:t>кешендерге</a:t>
            </a:r>
            <a:r>
              <a:rPr lang="ru-RU" dirty="0"/>
              <a:t>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құралдары</a:t>
            </a:r>
            <a:r>
              <a:rPr lang="ru-RU" dirty="0"/>
              <a:t> (</a:t>
            </a:r>
            <a:r>
              <a:rPr lang="ru-RU" dirty="0" err="1"/>
              <a:t>дисплейлер</a:t>
            </a:r>
            <a:r>
              <a:rPr lang="ru-RU" dirty="0"/>
              <a:t>, </a:t>
            </a:r>
            <a:r>
              <a:rPr lang="ru-RU" dirty="0" err="1"/>
              <a:t>қашықтан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құралдары</a:t>
            </a:r>
            <a:r>
              <a:rPr lang="ru-RU" dirty="0"/>
              <a:t>,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жабдықтары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интерфейстік</a:t>
            </a:r>
            <a:r>
              <a:rPr lang="ru-RU" dirty="0"/>
              <a:t> </a:t>
            </a:r>
            <a:r>
              <a:rPr lang="ru-RU" dirty="0" err="1"/>
              <a:t>құрылғы</a:t>
            </a:r>
            <a:r>
              <a:rPr lang="ru-RU" dirty="0"/>
              <a:t>)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КТЖ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құралдары</a:t>
            </a:r>
            <a:r>
              <a:rPr lang="ru-RU" dirty="0"/>
              <a:t> </a:t>
            </a:r>
            <a:r>
              <a:rPr lang="ru-RU" dirty="0" err="1"/>
              <a:t>кешенінің</a:t>
            </a:r>
            <a:r>
              <a:rPr lang="ru-RU" dirty="0"/>
              <a:t> </a:t>
            </a:r>
            <a:r>
              <a:rPr lang="ru-RU" dirty="0" err="1"/>
              <a:t>нұсқасын</a:t>
            </a:r>
            <a:r>
              <a:rPr lang="ru-RU" dirty="0"/>
              <a:t> </a:t>
            </a:r>
            <a:r>
              <a:rPr lang="ru-RU" dirty="0" err="1"/>
              <a:t>таңдаған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кешеннің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жүйелік</a:t>
            </a:r>
            <a:r>
              <a:rPr lang="ru-RU" dirty="0"/>
              <a:t> </a:t>
            </a:r>
            <a:r>
              <a:rPr lang="ru-RU" dirty="0" err="1"/>
              <a:t>сипаттамалары</a:t>
            </a:r>
            <a:r>
              <a:rPr lang="ru-RU" dirty="0"/>
              <a:t> </a:t>
            </a:r>
            <a:r>
              <a:rPr lang="ru-RU" dirty="0" err="1"/>
              <a:t>ескеріледі</a:t>
            </a:r>
            <a:r>
              <a:rPr lang="ru-RU" dirty="0"/>
              <a:t>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-   </a:t>
            </a:r>
            <a:r>
              <a:rPr lang="ru-RU" dirty="0" err="1" smtClean="0"/>
              <a:t>үнемділік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істеуінің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сапасын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шығындармен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өндіргіштік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реттілік</a:t>
            </a:r>
            <a:r>
              <a:rPr lang="ru-RU" dirty="0"/>
              <a:t>) –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ағындарын</a:t>
            </a:r>
            <a:r>
              <a:rPr lang="ru-RU" dirty="0"/>
              <a:t> </a:t>
            </a:r>
            <a:r>
              <a:rPr lang="ru-RU" dirty="0" err="1"/>
              <a:t>ретке</a:t>
            </a:r>
            <a:r>
              <a:rPr lang="ru-RU" dirty="0"/>
              <a:t> </a:t>
            </a:r>
            <a:r>
              <a:rPr lang="ru-RU" dirty="0" err="1"/>
              <a:t>келтірумен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етілген</a:t>
            </a:r>
            <a:r>
              <a:rPr lang="ru-RU" dirty="0"/>
              <a:t> </a:t>
            </a:r>
            <a:r>
              <a:rPr lang="ru-RU" dirty="0" err="1"/>
              <a:t>қажетсіз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ағындарының</a:t>
            </a:r>
            <a:r>
              <a:rPr lang="ru-RU" dirty="0"/>
              <a:t> </a:t>
            </a:r>
            <a:r>
              <a:rPr lang="ru-RU" dirty="0" err="1"/>
              <a:t>болмауы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дәлдік</a:t>
            </a:r>
            <a:r>
              <a:rPr lang="ru-RU" dirty="0" smtClean="0"/>
              <a:t> </a:t>
            </a:r>
            <a:r>
              <a:rPr lang="ru-RU" dirty="0"/>
              <a:t>(консистенция) –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операцияларының</a:t>
            </a:r>
            <a:r>
              <a:rPr lang="ru-RU" dirty="0"/>
              <a:t> </a:t>
            </a:r>
            <a:r>
              <a:rPr lang="ru-RU" dirty="0" err="1"/>
              <a:t>реттілігін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асыратын</a:t>
            </a:r>
            <a:r>
              <a:rPr lang="ru-RU" dirty="0"/>
              <a:t>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өткізу</a:t>
            </a:r>
            <a:r>
              <a:rPr lang="ru-RU" dirty="0"/>
              <a:t> </a:t>
            </a:r>
            <a:r>
              <a:rPr lang="ru-RU" dirty="0" err="1"/>
              <a:t>қабілеттілігінің</a:t>
            </a:r>
            <a:r>
              <a:rPr lang="ru-RU" dirty="0"/>
              <a:t> </a:t>
            </a:r>
            <a:r>
              <a:rPr lang="ru-RU" dirty="0" err="1"/>
              <a:t>сәйкестігі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 err="1"/>
              <a:t>реактивтілік</a:t>
            </a:r>
            <a:r>
              <a:rPr lang="ru-RU" dirty="0"/>
              <a:t> (</a:t>
            </a:r>
            <a:r>
              <a:rPr lang="ru-RU" dirty="0" err="1"/>
              <a:t>уақтылылық</a:t>
            </a:r>
            <a:r>
              <a:rPr lang="ru-RU" dirty="0"/>
              <a:t>) –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келіп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</a:t>
            </a:r>
            <a:r>
              <a:rPr lang="ru-RU" dirty="0" err="1"/>
              <a:t>сұраныстарға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жауабын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нәтижелерді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жылдамдықты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652791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08547"/>
            <a:ext cx="10423803" cy="58328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-    </a:t>
            </a:r>
            <a:r>
              <a:rPr lang="ru-RU" dirty="0" err="1" smtClean="0"/>
              <a:t>дәлдік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дәлдік</a:t>
            </a:r>
            <a:r>
              <a:rPr lang="ru-RU" dirty="0"/>
              <a:t>) – </a:t>
            </a:r>
            <a:r>
              <a:rPr lang="ru-RU" dirty="0" err="1"/>
              <a:t>шығарылатын</a:t>
            </a:r>
            <a:r>
              <a:rPr lang="ru-RU" dirty="0"/>
              <a:t> </a:t>
            </a:r>
            <a:r>
              <a:rPr lang="ru-RU" dirty="0" err="1"/>
              <a:t>нәтижелердің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дәлдігі</a:t>
            </a:r>
            <a:r>
              <a:rPr lang="ru-RU" dirty="0"/>
              <a:t> мен </a:t>
            </a:r>
            <a:r>
              <a:rPr lang="ru-RU" dirty="0" err="1"/>
              <a:t>сенімділігін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    </a:t>
            </a:r>
            <a:r>
              <a:rPr lang="ru-RU" dirty="0" err="1" smtClean="0"/>
              <a:t>өмір</a:t>
            </a:r>
            <a:r>
              <a:rPr lang="ru-RU" dirty="0" smtClean="0"/>
              <a:t> </a:t>
            </a:r>
            <a:r>
              <a:rPr lang="ru-RU" dirty="0" err="1"/>
              <a:t>сүру</a:t>
            </a:r>
            <a:r>
              <a:rPr lang="ru-RU" dirty="0"/>
              <a:t> </a:t>
            </a:r>
            <a:r>
              <a:rPr lang="ru-RU" dirty="0" err="1"/>
              <a:t>қабілеттілігі</a:t>
            </a:r>
            <a:r>
              <a:rPr lang="ru-RU" dirty="0"/>
              <a:t> (</a:t>
            </a:r>
            <a:r>
              <a:rPr lang="ru-RU" dirty="0" err="1"/>
              <a:t>тұрақтылық</a:t>
            </a:r>
            <a:r>
              <a:rPr lang="ru-RU" dirty="0"/>
              <a:t>) – </a:t>
            </a:r>
            <a:r>
              <a:rPr lang="ru-RU" dirty="0" err="1"/>
              <a:t>кешен</a:t>
            </a:r>
            <a:r>
              <a:rPr lang="ru-RU" dirty="0"/>
              <a:t> </a:t>
            </a:r>
            <a:r>
              <a:rPr lang="ru-RU" dirty="0" err="1"/>
              <a:t>бұзылған</a:t>
            </a:r>
            <a:r>
              <a:rPr lang="ru-RU" dirty="0"/>
              <a:t> </a:t>
            </a:r>
            <a:r>
              <a:rPr lang="ru-RU" dirty="0" err="1"/>
              <a:t>кездегі</a:t>
            </a:r>
            <a:r>
              <a:rPr lang="ru-RU" dirty="0"/>
              <a:t>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шығулардың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тиімділігіне</a:t>
            </a:r>
            <a:r>
              <a:rPr lang="ru-RU" dirty="0"/>
              <a:t> </a:t>
            </a:r>
            <a:r>
              <a:rPr lang="ru-RU" dirty="0" err="1"/>
              <a:t>әсерін</a:t>
            </a:r>
            <a:r>
              <a:rPr lang="ru-RU" dirty="0"/>
              <a:t> </a:t>
            </a:r>
            <a:r>
              <a:rPr lang="ru-RU" dirty="0" err="1"/>
              <a:t>азайту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икемділік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қарапайымдылық</a:t>
            </a:r>
            <a:r>
              <a:rPr lang="ru-RU" dirty="0"/>
              <a:t>) –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кешендердің</a:t>
            </a:r>
            <a:r>
              <a:rPr lang="ru-RU" dirty="0"/>
              <a:t> </a:t>
            </a:r>
            <a:r>
              <a:rPr lang="ru-RU" dirty="0" err="1"/>
              <a:t>функционалдық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аумақтық</a:t>
            </a:r>
            <a:r>
              <a:rPr lang="ru-RU" dirty="0"/>
              <a:t> </a:t>
            </a:r>
            <a:r>
              <a:rPr lang="ru-RU" dirty="0" err="1"/>
              <a:t>кеңеюі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автономия </a:t>
            </a:r>
            <a:r>
              <a:rPr lang="ru-RU" dirty="0"/>
              <a:t>–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КТС-</a:t>
            </a:r>
            <a:r>
              <a:rPr lang="ru-RU" dirty="0" err="1"/>
              <a:t>ын</a:t>
            </a:r>
            <a:r>
              <a:rPr lang="ru-RU" dirty="0"/>
              <a:t> </a:t>
            </a:r>
            <a:r>
              <a:rPr lang="ru-RU" dirty="0" err="1"/>
              <a:t>дербес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комбинация </a:t>
            </a:r>
            <a:r>
              <a:rPr lang="ru-RU" dirty="0"/>
              <a:t>(концентрация) –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</a:t>
            </a:r>
            <a:r>
              <a:rPr lang="ru-RU" dirty="0"/>
              <a:t> </a:t>
            </a:r>
            <a:r>
              <a:rPr lang="ru-RU" dirty="0" err="1"/>
              <a:t>орталықтандырылған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қызметкерлердің</a:t>
            </a:r>
            <a:r>
              <a:rPr lang="ru-RU" dirty="0"/>
              <a:t> аз </a:t>
            </a:r>
            <a:r>
              <a:rPr lang="ru-RU" dirty="0" err="1"/>
              <a:t>санымен</a:t>
            </a:r>
            <a:r>
              <a:rPr lang="ru-RU" dirty="0"/>
              <a:t> </a:t>
            </a:r>
            <a:r>
              <a:rPr lang="ru-RU" dirty="0" err="1"/>
              <a:t>тиімдірек</a:t>
            </a:r>
            <a:r>
              <a:rPr lang="ru-RU" dirty="0"/>
              <a:t> </a:t>
            </a:r>
            <a:r>
              <a:rPr lang="ru-RU" dirty="0" err="1"/>
              <a:t>пайдалануға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басқарылатын</a:t>
            </a:r>
            <a:r>
              <a:rPr lang="ru-RU" dirty="0" smtClean="0"/>
              <a:t> </a:t>
            </a:r>
            <a:r>
              <a:rPr lang="ru-RU" dirty="0" err="1"/>
              <a:t>объектілердің</a:t>
            </a:r>
            <a:r>
              <a:rPr lang="ru-RU" dirty="0"/>
              <a:t> </a:t>
            </a:r>
            <a:r>
              <a:rPr lang="ru-RU" dirty="0" err="1"/>
              <a:t>жанында</a:t>
            </a:r>
            <a:r>
              <a:rPr lang="ru-RU" dirty="0"/>
              <a:t> </a:t>
            </a:r>
            <a:r>
              <a:rPr lang="ru-RU" dirty="0" err="1"/>
              <a:t>компьютерлердің</a:t>
            </a:r>
            <a:r>
              <a:rPr lang="ru-RU" dirty="0"/>
              <a:t> </a:t>
            </a:r>
            <a:r>
              <a:rPr lang="ru-RU" dirty="0" err="1"/>
              <a:t>орналасуы</a:t>
            </a:r>
            <a:r>
              <a:rPr lang="ru-RU" dirty="0"/>
              <a:t> (</a:t>
            </a:r>
            <a:r>
              <a:rPr lang="ru-RU" dirty="0" err="1"/>
              <a:t>орталықсыздандыру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 </a:t>
            </a:r>
            <a:r>
              <a:rPr lang="ru-RU" dirty="0" err="1"/>
              <a:t>Жүйелік</a:t>
            </a:r>
            <a:r>
              <a:rPr lang="ru-RU" dirty="0"/>
              <a:t> </a:t>
            </a:r>
            <a:r>
              <a:rPr lang="ru-RU" dirty="0" err="1"/>
              <a:t>сипаттамалардың</a:t>
            </a:r>
            <a:r>
              <a:rPr lang="ru-RU" dirty="0"/>
              <a:t> </a:t>
            </a:r>
            <a:r>
              <a:rPr lang="ru-RU" dirty="0" err="1"/>
              <a:t>әсері</a:t>
            </a:r>
            <a:r>
              <a:rPr lang="ru-RU" dirty="0"/>
              <a:t>, </a:t>
            </a:r>
            <a:r>
              <a:rPr lang="ru-RU" dirty="0" err="1"/>
              <a:t>тиісінше</a:t>
            </a:r>
            <a:r>
              <a:rPr lang="ru-RU" dirty="0"/>
              <a:t>, АСУЕ КТС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деңгейлі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деңгейдегі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ескерілгенде</a:t>
            </a:r>
            <a:r>
              <a:rPr lang="ru-RU" dirty="0"/>
              <a:t> </a:t>
            </a:r>
            <a:r>
              <a:rPr lang="ru-RU" dirty="0" err="1"/>
              <a:t>көрінеді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6076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2425" y="98884"/>
            <a:ext cx="7223090" cy="675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21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69823"/>
            <a:ext cx="10265486" cy="577153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АСУЭ КҚК-</a:t>
            </a:r>
            <a:r>
              <a:rPr lang="ru-RU" dirty="0" err="1"/>
              <a:t>нің</a:t>
            </a:r>
            <a:r>
              <a:rPr lang="ru-RU" dirty="0"/>
              <a:t> </a:t>
            </a:r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құрылымы</a:t>
            </a:r>
            <a:r>
              <a:rPr lang="ru-RU" dirty="0"/>
              <a:t> </a:t>
            </a:r>
            <a:r>
              <a:rPr lang="ru-RU" dirty="0" err="1"/>
              <a:t>әмбебап</a:t>
            </a:r>
            <a:r>
              <a:rPr lang="ru-RU" dirty="0"/>
              <a:t>, </a:t>
            </a:r>
            <a:r>
              <a:rPr lang="ru-RU" dirty="0" err="1"/>
              <a:t>өнеркәсіптік</a:t>
            </a:r>
            <a:r>
              <a:rPr lang="ru-RU" dirty="0"/>
              <a:t> </a:t>
            </a:r>
            <a:r>
              <a:rPr lang="ru-RU" dirty="0" err="1"/>
              <a:t>кәсіпорындар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АСУЭ </a:t>
            </a:r>
            <a:r>
              <a:rPr lang="ru-RU" dirty="0" err="1"/>
              <a:t>құрамындағы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әрекеттесетін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жүйелердің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үйлесімділігіне</a:t>
            </a:r>
            <a:r>
              <a:rPr lang="ru-RU" dirty="0"/>
              <a:t> </a:t>
            </a:r>
            <a:r>
              <a:rPr lang="ru-RU" dirty="0" err="1"/>
              <a:t>алмасулар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құрылғылар</a:t>
            </a:r>
            <a:r>
              <a:rPr lang="ru-RU" dirty="0"/>
              <a:t> мен коммутация </a:t>
            </a:r>
            <a:r>
              <a:rPr lang="ru-RU" dirty="0" err="1"/>
              <a:t>құралдары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интерфейстерді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етудің</a:t>
            </a:r>
            <a:r>
              <a:rPr lang="ru-RU" dirty="0"/>
              <a:t> </a:t>
            </a:r>
            <a:r>
              <a:rPr lang="ru-RU" dirty="0" err="1"/>
              <a:t>үйлесімділігін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КТС </a:t>
            </a:r>
            <a:r>
              <a:rPr lang="ru-RU" dirty="0" err="1"/>
              <a:t>конфигурациясын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қол</a:t>
            </a:r>
            <a:r>
              <a:rPr lang="ru-RU" dirty="0"/>
              <a:t> </a:t>
            </a:r>
            <a:r>
              <a:rPr lang="ru-RU" dirty="0" err="1"/>
              <a:t>жеткізіледі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АСУЭ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әрекеттесуі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арналары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мен </a:t>
            </a:r>
            <a:r>
              <a:rPr lang="ru-RU" dirty="0" err="1"/>
              <a:t>бағдарламаларды</a:t>
            </a:r>
            <a:r>
              <a:rPr lang="ru-RU" dirty="0"/>
              <a:t> </a:t>
            </a:r>
            <a:r>
              <a:rPr lang="ru-RU" dirty="0" err="1"/>
              <a:t>бөлісе</a:t>
            </a:r>
            <a:r>
              <a:rPr lang="ru-RU" dirty="0"/>
              <a:t> </a:t>
            </a:r>
            <a:r>
              <a:rPr lang="ru-RU" dirty="0" err="1"/>
              <a:t>алатын</a:t>
            </a:r>
            <a:r>
              <a:rPr lang="ru-RU" dirty="0"/>
              <a:t> УВМ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АСУЭ КҚС </a:t>
            </a:r>
            <a:r>
              <a:rPr lang="ru-RU" dirty="0" err="1"/>
              <a:t>құрылымын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қашықтағы</a:t>
            </a:r>
            <a:r>
              <a:rPr lang="ru-RU" dirty="0"/>
              <a:t> </a:t>
            </a:r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</a:t>
            </a:r>
            <a:r>
              <a:rPr lang="ru-RU" dirty="0"/>
              <a:t> </a:t>
            </a:r>
            <a:r>
              <a:rPr lang="ru-RU" dirty="0" err="1"/>
              <a:t>объектілерінен</a:t>
            </a:r>
            <a:r>
              <a:rPr lang="ru-RU" dirty="0"/>
              <a:t> </a:t>
            </a:r>
            <a:r>
              <a:rPr lang="ru-RU" dirty="0" err="1"/>
              <a:t>деректерді</a:t>
            </a:r>
            <a:r>
              <a:rPr lang="ru-RU" dirty="0"/>
              <a:t> беру </a:t>
            </a:r>
            <a:r>
              <a:rPr lang="ru-RU" dirty="0" err="1"/>
              <a:t>тәсілдері</a:t>
            </a:r>
            <a:r>
              <a:rPr lang="ru-RU" dirty="0"/>
              <a:t> </a:t>
            </a:r>
            <a:r>
              <a:rPr lang="ru-RU" dirty="0" err="1"/>
              <a:t>белгіленеді</a:t>
            </a:r>
            <a:r>
              <a:rPr lang="ru-RU" dirty="0"/>
              <a:t>, </a:t>
            </a:r>
            <a:r>
              <a:rPr lang="ru-RU" dirty="0" err="1"/>
              <a:t>қашықтағы</a:t>
            </a:r>
            <a:r>
              <a:rPr lang="ru-RU" dirty="0"/>
              <a:t> </a:t>
            </a:r>
            <a:r>
              <a:rPr lang="ru-RU" dirty="0" err="1"/>
              <a:t>объектілерге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терминалдық</a:t>
            </a:r>
            <a:r>
              <a:rPr lang="ru-RU" dirty="0"/>
              <a:t>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мен </a:t>
            </a:r>
            <a:r>
              <a:rPr lang="ru-RU" dirty="0" err="1"/>
              <a:t>санын</a:t>
            </a:r>
            <a:r>
              <a:rPr lang="ru-RU" dirty="0"/>
              <a:t> </a:t>
            </a:r>
            <a:r>
              <a:rPr lang="ru-RU" dirty="0" err="1"/>
              <a:t>есептейді</a:t>
            </a:r>
            <a:r>
              <a:rPr lang="ru-RU" dirty="0"/>
              <a:t>; </a:t>
            </a:r>
            <a:r>
              <a:rPr lang="ru-RU" dirty="0" err="1"/>
              <a:t>терминалдық</a:t>
            </a:r>
            <a:r>
              <a:rPr lang="ru-RU" dirty="0"/>
              <a:t> </a:t>
            </a:r>
            <a:r>
              <a:rPr lang="ru-RU" dirty="0" err="1"/>
              <a:t>құрылғылар</a:t>
            </a:r>
            <a:r>
              <a:rPr lang="ru-RU" dirty="0"/>
              <a:t> мен УВМ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сәттерін</a:t>
            </a:r>
            <a:r>
              <a:rPr lang="ru-RU" dirty="0"/>
              <a:t> </a:t>
            </a:r>
            <a:r>
              <a:rPr lang="ru-RU" dirty="0" err="1"/>
              <a:t>анықтайды</a:t>
            </a:r>
            <a:r>
              <a:rPr lang="ru-RU" dirty="0"/>
              <a:t>; КҚС </a:t>
            </a:r>
            <a:r>
              <a:rPr lang="ru-RU" dirty="0" err="1"/>
              <a:t>деректер</a:t>
            </a:r>
            <a:r>
              <a:rPr lang="ru-RU" dirty="0"/>
              <a:t> беру </a:t>
            </a:r>
            <a:r>
              <a:rPr lang="ru-RU" dirty="0" err="1"/>
              <a:t>желісінің</a:t>
            </a:r>
            <a:r>
              <a:rPr lang="ru-RU" dirty="0"/>
              <a:t> </a:t>
            </a:r>
            <a:r>
              <a:rPr lang="ru-RU" dirty="0" err="1"/>
              <a:t>сипаттамаларын</a:t>
            </a:r>
            <a:r>
              <a:rPr lang="ru-RU" dirty="0"/>
              <a:t>, </a:t>
            </a:r>
            <a:r>
              <a:rPr lang="ru-RU" dirty="0" err="1"/>
              <a:t>жұптасуды</a:t>
            </a:r>
            <a:r>
              <a:rPr lang="ru-RU" dirty="0"/>
              <a:t>, </a:t>
            </a:r>
            <a:r>
              <a:rPr lang="ru-RU" dirty="0" err="1"/>
              <a:t>деректерді</a:t>
            </a:r>
            <a:r>
              <a:rPr lang="ru-RU" dirty="0"/>
              <a:t> беру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жұптасу</a:t>
            </a:r>
            <a:r>
              <a:rPr lang="ru-RU" dirty="0"/>
              <a:t> </a:t>
            </a:r>
            <a:r>
              <a:rPr lang="ru-RU" dirty="0" err="1"/>
              <a:t>құрылғыларының</a:t>
            </a:r>
            <a:r>
              <a:rPr lang="ru-RU" dirty="0"/>
              <a:t> </a:t>
            </a:r>
            <a:r>
              <a:rPr lang="ru-RU" dirty="0" err="1"/>
              <a:t>санын</a:t>
            </a:r>
            <a:r>
              <a:rPr lang="ru-RU" dirty="0"/>
              <a:t> </a:t>
            </a:r>
            <a:r>
              <a:rPr lang="ru-RU" dirty="0" err="1"/>
              <a:t>есептеуді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 </a:t>
            </a:r>
            <a:r>
              <a:rPr lang="en-US" dirty="0" err="1"/>
              <a:t>uvm</a:t>
            </a:r>
            <a:r>
              <a:rPr lang="en-US" dirty="0"/>
              <a:t> ASUE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жүйелердің</a:t>
            </a:r>
            <a:r>
              <a:rPr lang="ru-RU" dirty="0"/>
              <a:t> </a:t>
            </a:r>
            <a:r>
              <a:rPr lang="ru-RU" dirty="0" smtClean="0"/>
              <a:t>КТС</a:t>
            </a:r>
            <a:r>
              <a:rPr lang="en-US" dirty="0" smtClean="0"/>
              <a:t> </a:t>
            </a:r>
            <a:r>
              <a:rPr lang="ru-RU" dirty="0" err="1"/>
              <a:t>арасында</a:t>
            </a:r>
            <a:r>
              <a:rPr lang="ru-RU" dirty="0"/>
              <a:t>. АСУЭ КҚК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жұмысының</a:t>
            </a:r>
            <a:r>
              <a:rPr lang="ru-RU" dirty="0"/>
              <a:t> </a:t>
            </a:r>
            <a:r>
              <a:rPr lang="ru-RU" dirty="0" err="1"/>
              <a:t>сенімділігін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. 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оуэ</a:t>
            </a:r>
            <a:r>
              <a:rPr lang="ru-RU" dirty="0"/>
              <a:t> </a:t>
            </a:r>
            <a:r>
              <a:rPr lang="ru-RU" dirty="0" err="1"/>
              <a:t>қолданатын</a:t>
            </a:r>
            <a:r>
              <a:rPr lang="ru-RU" dirty="0"/>
              <a:t> техника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шкаласында</a:t>
            </a:r>
            <a:r>
              <a:rPr lang="ru-RU" dirty="0"/>
              <a:t>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мәселесін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оны </a:t>
            </a:r>
            <a:r>
              <a:rPr lang="ru-RU" dirty="0" err="1"/>
              <a:t>таңдаған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жүйелерге</a:t>
            </a:r>
            <a:r>
              <a:rPr lang="ru-RU" dirty="0"/>
              <a:t> </a:t>
            </a:r>
            <a:r>
              <a:rPr lang="ru-RU" dirty="0" err="1"/>
              <a:t>артықшылық</a:t>
            </a:r>
            <a:r>
              <a:rPr lang="ru-RU" dirty="0"/>
              <a:t> беру </a:t>
            </a:r>
            <a:r>
              <a:rPr lang="ru-RU" dirty="0" err="1"/>
              <a:t>керек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әрқайсысы</a:t>
            </a:r>
            <a:r>
              <a:rPr lang="ru-RU" dirty="0"/>
              <a:t> </a:t>
            </a:r>
            <a:r>
              <a:rPr lang="ru-RU" dirty="0" err="1"/>
              <a:t>екіншісін</a:t>
            </a:r>
            <a:r>
              <a:rPr lang="ru-RU" dirty="0"/>
              <a:t> </a:t>
            </a:r>
            <a:r>
              <a:rPr lang="ru-RU" dirty="0" err="1"/>
              <a:t>сақтауы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типті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АСУЭ </a:t>
            </a:r>
            <a:r>
              <a:rPr lang="ru-RU" dirty="0" err="1"/>
              <a:t>жобалау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 </a:t>
            </a:r>
            <a:r>
              <a:rPr lang="ru-RU" dirty="0" err="1"/>
              <a:t>кезең-кезеңімен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асырылатындықтан</a:t>
            </a:r>
            <a:r>
              <a:rPr lang="ru-RU" dirty="0"/>
              <a:t>,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түрін</a:t>
            </a:r>
            <a:r>
              <a:rPr lang="ru-RU" dirty="0"/>
              <a:t>,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жад</a:t>
            </a:r>
            <a:r>
              <a:rPr lang="ru-RU" dirty="0"/>
              <a:t>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/>
              <a:t>сыйымдылығын</a:t>
            </a:r>
            <a:r>
              <a:rPr lang="ru-RU" dirty="0"/>
              <a:t>,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жад</a:t>
            </a:r>
            <a:r>
              <a:rPr lang="ru-RU" dirty="0"/>
              <a:t> </a:t>
            </a:r>
            <a:r>
              <a:rPr lang="ru-RU" dirty="0" err="1"/>
              <a:t>құрылғыларын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перифериялық</a:t>
            </a:r>
            <a:r>
              <a:rPr lang="ru-RU" dirty="0"/>
              <a:t> </a:t>
            </a:r>
            <a:r>
              <a:rPr lang="ru-RU" dirty="0" err="1"/>
              <a:t>жабдықтың</a:t>
            </a:r>
            <a:r>
              <a:rPr lang="ru-RU" dirty="0"/>
              <a:t> </a:t>
            </a:r>
            <a:r>
              <a:rPr lang="ru-RU" dirty="0" err="1"/>
              <a:t>құрамын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функцияларын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кеңейту</a:t>
            </a:r>
            <a:r>
              <a:rPr lang="ru-RU" dirty="0"/>
              <a:t> </a:t>
            </a:r>
            <a:r>
              <a:rPr lang="ru-RU" dirty="0" err="1"/>
              <a:t>мүмкіндігін</a:t>
            </a:r>
            <a:r>
              <a:rPr lang="ru-RU" dirty="0"/>
              <a:t> </a:t>
            </a:r>
            <a:r>
              <a:rPr lang="ru-RU" dirty="0" err="1"/>
              <a:t>ескере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компьютерді</a:t>
            </a:r>
            <a:r>
              <a:rPr lang="ru-RU" dirty="0"/>
              <a:t> </a:t>
            </a:r>
            <a:r>
              <a:rPr lang="ru-RU" dirty="0" err="1"/>
              <a:t>қолданудың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кезеңінде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8157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3524" y="1203880"/>
            <a:ext cx="10141102" cy="367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26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Электронные вычислительные машины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303" y="1608427"/>
            <a:ext cx="9704702" cy="492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23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123054"/>
            <a:ext cx="9501886" cy="517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78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2164" y="894549"/>
            <a:ext cx="6150923" cy="51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40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847" y="1026409"/>
            <a:ext cx="10237886" cy="424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44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4304"/>
            <a:ext cx="10870992" cy="424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786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Устройства связи с объектом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4639" y="2066013"/>
            <a:ext cx="8906129" cy="361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39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31065"/>
            <a:ext cx="9252277" cy="541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3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848" y="637337"/>
            <a:ext cx="9053784" cy="523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581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025" y="1505116"/>
            <a:ext cx="10232981" cy="345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623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7750" y="1008313"/>
            <a:ext cx="9292203" cy="534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338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686" y="1349067"/>
            <a:ext cx="10543034" cy="445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806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Автоматизация работы диспетчерских пунктов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930399"/>
            <a:ext cx="9046215" cy="463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773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077" y="1"/>
            <a:ext cx="615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413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4714" y="1335179"/>
            <a:ext cx="8145196" cy="484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799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175493"/>
            <a:ext cx="9050055" cy="503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247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160589"/>
            <a:ext cx="10471729" cy="319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050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автоматизированного учета электроэнергии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2069597"/>
            <a:ext cx="8932257" cy="37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15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09600"/>
            <a:ext cx="9847868" cy="543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974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609600"/>
            <a:ext cx="10585186" cy="479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012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09599"/>
            <a:ext cx="9074689" cy="259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558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211" y="1506960"/>
            <a:ext cx="10010917" cy="448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117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59710"/>
            <a:ext cx="11463403" cy="33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057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250</TotalTime>
  <Words>3628</Words>
  <Application>Microsoft Office PowerPoint</Application>
  <PresentationFormat>Произвольный</PresentationFormat>
  <Paragraphs>105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Грань</vt:lpstr>
      <vt:lpstr>Электрмен жабдықтау құрылғыларындағы басқару жүйелері</vt:lpstr>
      <vt:lpstr>Автоматтандырылған басқару жүйесін құру принциптері</vt:lpstr>
      <vt:lpstr>Презентация PowerPoint</vt:lpstr>
      <vt:lpstr>Презентация PowerPoint</vt:lpstr>
      <vt:lpstr>Презентация PowerPoint</vt:lpstr>
      <vt:lpstr>Компьютерлік жүйелерді басқару</vt:lpstr>
      <vt:lpstr>Компьютерлік жүйелерді басқару</vt:lpstr>
      <vt:lpstr>Презентация PowerPoint</vt:lpstr>
      <vt:lpstr>Презентация PowerPoint</vt:lpstr>
      <vt:lpstr>Презентация PowerPoint</vt:lpstr>
      <vt:lpstr>Басқарудың автоматтандырылған жүйелерін ақпараттық, математикалық және ұйымдастырушылық қамтамасыз етулуі</vt:lpstr>
      <vt:lpstr>Басқарудың автоматтандырылған жүйелерін ақпараттық, математикалық және ұйымдастырушылық қамтамасыз етулуі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АСУЭ-ң техникалық қолдауы</vt:lpstr>
      <vt:lpstr>АСУЭ-ң техникалық қолдауы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Электронные вычислительные машины</vt:lpstr>
      <vt:lpstr>Презентация PowerPoint</vt:lpstr>
      <vt:lpstr>Презентация PowerPoint</vt:lpstr>
      <vt:lpstr>Презентация PowerPoint</vt:lpstr>
      <vt:lpstr>Презентация PowerPoint</vt:lpstr>
      <vt:lpstr>Устройства связи с объектом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Автоматизация работы диспетчерских пунктов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автоматизированного учета электроэнергии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Управляющие системы в устройствах электроснабжения</dc:title>
  <dc:creator>Админ</dc:creator>
  <cp:lastModifiedBy>Айжан Сарсенова</cp:lastModifiedBy>
  <cp:revision>21</cp:revision>
  <dcterms:created xsi:type="dcterms:W3CDTF">2020-12-20T04:33:06Z</dcterms:created>
  <dcterms:modified xsi:type="dcterms:W3CDTF">2024-12-03T07:56:42Z</dcterms:modified>
</cp:coreProperties>
</file>